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75" r:id="rId14"/>
    <p:sldId id="276" r:id="rId15"/>
    <p:sldId id="274" r:id="rId16"/>
    <p:sldId id="277" r:id="rId17"/>
    <p:sldId id="278" r:id="rId18"/>
    <p:sldId id="271" r:id="rId19"/>
    <p:sldId id="272" r:id="rId20"/>
    <p:sldId id="273" r:id="rId21"/>
    <p:sldId id="280" r:id="rId22"/>
    <p:sldId id="279" r:id="rId23"/>
    <p:sldId id="281" r:id="rId24"/>
    <p:sldId id="282" r:id="rId25"/>
    <p:sldId id="286" r:id="rId26"/>
    <p:sldId id="283" r:id="rId27"/>
    <p:sldId id="285" r:id="rId28"/>
    <p:sldId id="288" r:id="rId29"/>
    <p:sldId id="284" r:id="rId30"/>
    <p:sldId id="28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sindu Prabhashwara" initials="PP" lastIdx="2" clrIdx="0">
    <p:extLst>
      <p:ext uri="{19B8F6BF-5375-455C-9EA6-DF929625EA0E}">
        <p15:presenceInfo xmlns:p15="http://schemas.microsoft.com/office/powerpoint/2012/main" userId="S::kahawalageapp.19@uom.lk::1c99b9ef-f0ed-4a96-b83c-de004004648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E5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46" autoAdjust="0"/>
    <p:restoredTop sz="94660"/>
  </p:normalViewPr>
  <p:slideViewPr>
    <p:cSldViewPr snapToGrid="0">
      <p:cViewPr varScale="1">
        <p:scale>
          <a:sx n="86" d="100"/>
          <a:sy n="86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19T08:23:35.522" idx="2">
    <p:pos x="7680" y="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5ECA5-1104-4B05-8F1F-CD4FEDAB6D0D}" type="datetimeFigureOut">
              <a:rPr lang="en-US" smtClean="0"/>
              <a:t>2021-08-02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DA958-8509-46C5-8F0D-C584B7E3A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59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05C43-CF53-4D1A-BF00-08AE28F122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BB5634-C12C-405F-9EAE-2BCF77A660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5B2BF-70DD-48A6-BB7D-4105E010B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2021-08-02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191A1-D9FC-4460-A210-A6C56AEC3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C76E6-F36B-4748-9DF2-3F4B1ED39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76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EC767-A948-4496-A54B-B6A461E44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A57345-B4D2-4A6B-99AE-8D7037344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C1775-E372-4ADE-9897-5C52017C8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2021-08-02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B878B-4CC3-4F15-8CA3-B3199C04A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AAEEF-DBF5-40E1-B18E-75D07ED6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42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B4F8C8-579E-4D37-BD62-130292B545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244349-8DA6-4CCF-A9E6-5339D78B26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61F1C-BC1A-484C-9F82-16573EF4D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2021-08-02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6BDB2-28CF-49FB-84AC-881EFF996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02E60-8093-4F19-93FC-441E7BB6B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1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03E14-80F5-4013-8F40-2520F6A6F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FC423-96EA-4A3A-A48D-5FA0E9A1F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04407-E0CF-48D1-B979-62CEADE55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2021-08-02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CC8FD-4F44-4C94-B901-E4FFCE332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338E0-1FAE-4B1A-9BA2-2DAE9C66E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22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8E645-17EE-4C51-83AB-12FE4E28A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736672-D9F3-4514-89B6-E77CE6D51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1A6EF-C543-4F3C-BA07-5AAE82C35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2021-08-02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248A2-3EFF-4A02-A56B-085A20CFC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9E1A8-C308-4E0E-9E5C-BF1E25649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66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1642F-6794-4B98-AA3E-DB1715DBA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56ED2-6356-479F-AC5E-947D67D1D9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C640D2-A2ED-4AEB-88A3-84DCB0B9C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F424C3-8EF2-42A8-9B7C-34F2FABC8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2021-08-02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7EA165-8256-4A82-B223-999E5EEEA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25C274-1F22-415E-B40F-5BF1B8F3C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091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4FE94-ACF9-4C79-BCF3-ABE35EBE8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60FDA-D9A0-4443-96B9-4D6AD6B80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82859-B59E-4E95-9ED3-510EDFBA7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2D6905-2C03-4D47-AB98-0D8CBB0A66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027E27-05B4-4BBC-BB1F-9E54D28F47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6A4789-2451-4C74-8A1A-F4D06C543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2021-08-02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87A35-9485-4B8E-BF89-2E9602B3D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2C0BD7-DA47-4C5D-9ECB-FA9651239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0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3504E-E6FC-4EBD-9F9B-5B0A0A265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DE601F-503B-4E12-90F7-A89C75BC0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2021-08-02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EC60D-C4B4-498C-AF89-28E7FB9CB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26256B-9C1A-4F3D-9756-A8177965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60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1747C3-49E5-41EE-BE5B-EA526A644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2021-08-02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931BE8-2B00-4089-9297-B202F9969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13E22-4F78-4619-8840-1B6658B92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03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E173E-A6FF-41A5-9CBA-A838C59D3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4ED75-DD73-46B1-93EE-536CBFC82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AB5AB-2DFF-4E34-9BF1-4CB748C34E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7C5B1-D40D-471A-B292-6D26BA989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2021-08-02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D45A26-267B-4411-BAFE-2B6473A39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CABA89-A260-4D31-B01D-DDA05F001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793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BAA77-EFCE-4DD1-8C48-86173DB64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46D41-8ECF-4E77-921B-17566F44F8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E69D8-75FC-4646-8E7A-B77E39AB2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6FAA0-F589-469F-AA0F-EA1DF437E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2021-08-02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F52A63-2C8E-4DBE-8748-2BB06ECD9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03C416-316D-4A3F-8A64-168AFD9E9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56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929FD8-1551-4D07-B479-477D1527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69B6B-DB8A-49A7-A1F5-385C88B89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52C44-478A-4393-BF55-166D54B83C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5A736-0673-4DCE-ABF9-C67D5500DA64}" type="datetimeFigureOut">
              <a:rPr lang="en-US" smtClean="0"/>
              <a:t>2021-08-02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52831-312F-4E36-B57A-9F760FE6C1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577D8-C687-4B2E-A22B-6612E75BA2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14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smos.com/calculator/lbnz0wmogb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19.png"/><Relationship Id="rId4" Type="http://schemas.openxmlformats.org/officeDocument/2006/relationships/image" Target="../media/image1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597E8-D58C-47FD-A53B-2654BD5EC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0525"/>
            <a:ext cx="9144000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RGB COLOR SENSOR PROJECT</a:t>
            </a:r>
            <a:br>
              <a:rPr lang="en-US" b="1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Team Sagittarius </a:t>
            </a:r>
            <a:endParaRPr lang="en-US" sz="4400" b="1" dirty="0">
              <a:solidFill>
                <a:schemeClr val="tx2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2871BA-69E4-4C7A-A1CB-35C50615E4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/>
              <a:t>Progress and summary until week 2</a:t>
            </a:r>
          </a:p>
        </p:txBody>
      </p:sp>
    </p:spTree>
    <p:extLst>
      <p:ext uri="{BB962C8B-B14F-4D97-AF65-F5344CB8AC3E}">
        <p14:creationId xmlns:p14="http://schemas.microsoft.com/office/powerpoint/2010/main" val="128829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1B80631-6674-47CE-8262-D571E22F5B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8" t="29608" r="37827" b="13325"/>
          <a:stretch/>
        </p:blipFill>
        <p:spPr>
          <a:xfrm>
            <a:off x="426085" y="1946076"/>
            <a:ext cx="8469381" cy="438727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BBC9A6-26A7-48C5-B35C-EA649C509453}"/>
                  </a:ext>
                </a:extLst>
              </p:cNvPr>
              <p:cNvSpPr txBox="1"/>
              <p:nvPr/>
            </p:nvSpPr>
            <p:spPr>
              <a:xfrm>
                <a:off x="559292" y="656711"/>
                <a:ext cx="10963924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By assuming 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𝒂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𝒃𝑿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as relationship between </a:t>
                </a:r>
                <a:r>
                  <a:rPr lang="en-US" b="1" dirty="0"/>
                  <a:t>Reading</a:t>
                </a:r>
                <a:r>
                  <a:rPr lang="en-US" dirty="0"/>
                  <a:t> and </a:t>
                </a:r>
                <a:r>
                  <a:rPr lang="en-US" b="1" dirty="0"/>
                  <a:t>Intensity, </a:t>
                </a:r>
                <a:r>
                  <a:rPr lang="en-US" dirty="0"/>
                  <a:t>following equation were derived from a graphical approach using DESMOS.</a:t>
                </a:r>
                <a:r>
                  <a:rPr lang="en-US" b="1" dirty="0"/>
                  <a:t>   </a:t>
                </a:r>
                <a:r>
                  <a:rPr lang="en-US" b="1" dirty="0">
                    <a:hlinkClick r:id="rId3"/>
                  </a:rPr>
                  <a:t>https://www.desmos.com/calculator/lbnz0wmogb</a:t>
                </a:r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BBC9A6-26A7-48C5-B35C-EA649C509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92" y="656711"/>
                <a:ext cx="10963924" cy="669992"/>
              </a:xfrm>
              <a:prstGeom prst="rect">
                <a:avLst/>
              </a:prstGeom>
              <a:blipFill>
                <a:blip r:embed="rId4"/>
                <a:stretch>
                  <a:fillRect l="-501" t="-3636" r="-612" b="-1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47E266-E527-4E74-923B-974344A5F14C}"/>
              </a:ext>
            </a:extLst>
          </p:cNvPr>
          <p:cNvCxnSpPr>
            <a:cxnSpLocks/>
          </p:cNvCxnSpPr>
          <p:nvPr/>
        </p:nvCxnSpPr>
        <p:spPr>
          <a:xfrm flipH="1">
            <a:off x="7190914" y="1893859"/>
            <a:ext cx="2281560" cy="4942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3360C2-BE95-4F5C-AB6A-32B24036973E}"/>
              </a:ext>
            </a:extLst>
          </p:cNvPr>
          <p:cNvCxnSpPr>
            <a:cxnSpLocks/>
          </p:cNvCxnSpPr>
          <p:nvPr/>
        </p:nvCxnSpPr>
        <p:spPr>
          <a:xfrm flipH="1">
            <a:off x="7057790" y="1893859"/>
            <a:ext cx="2414684" cy="8919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769FC55-2A1B-4EF2-B8A9-B2A967B9AA26}"/>
              </a:ext>
            </a:extLst>
          </p:cNvPr>
          <p:cNvCxnSpPr>
            <a:cxnSpLocks/>
          </p:cNvCxnSpPr>
          <p:nvPr/>
        </p:nvCxnSpPr>
        <p:spPr>
          <a:xfrm flipH="1">
            <a:off x="7057789" y="1893859"/>
            <a:ext cx="2414685" cy="12066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9058AA-7A8C-412B-B967-E64A85A1FF86}"/>
              </a:ext>
            </a:extLst>
          </p:cNvPr>
          <p:cNvCxnSpPr>
            <a:cxnSpLocks/>
          </p:cNvCxnSpPr>
          <p:nvPr/>
        </p:nvCxnSpPr>
        <p:spPr>
          <a:xfrm flipV="1">
            <a:off x="3755254" y="2414626"/>
            <a:ext cx="2175028" cy="825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8DB3E5D-9DE8-4CA0-A1F4-73EC279129DE}"/>
              </a:ext>
            </a:extLst>
          </p:cNvPr>
          <p:cNvCxnSpPr>
            <a:cxnSpLocks/>
          </p:cNvCxnSpPr>
          <p:nvPr/>
        </p:nvCxnSpPr>
        <p:spPr>
          <a:xfrm>
            <a:off x="3755254" y="2497195"/>
            <a:ext cx="2175028" cy="2886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5585B09-02C5-4C32-B994-71AF799F33BC}"/>
              </a:ext>
            </a:extLst>
          </p:cNvPr>
          <p:cNvCxnSpPr>
            <a:cxnSpLocks/>
          </p:cNvCxnSpPr>
          <p:nvPr/>
        </p:nvCxnSpPr>
        <p:spPr>
          <a:xfrm>
            <a:off x="3755254" y="2497195"/>
            <a:ext cx="2175028" cy="6017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913F6F0-099B-4FB4-9C9B-1E07ABC3649F}"/>
              </a:ext>
            </a:extLst>
          </p:cNvPr>
          <p:cNvSpPr txBox="1"/>
          <p:nvPr/>
        </p:nvSpPr>
        <p:spPr>
          <a:xfrm>
            <a:off x="942468" y="2286421"/>
            <a:ext cx="3175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Raw readings for each color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BB512C-2CAE-4F91-B854-16FB72E44DD8}"/>
              </a:ext>
            </a:extLst>
          </p:cNvPr>
          <p:cNvSpPr txBox="1"/>
          <p:nvPr/>
        </p:nvSpPr>
        <p:spPr>
          <a:xfrm>
            <a:off x="9472474" y="1570693"/>
            <a:ext cx="2539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Corresponding average for each color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9704F6-4EFE-4C94-ADAF-9B3D5B971E46}"/>
              </a:ext>
            </a:extLst>
          </p:cNvPr>
          <p:cNvSpPr txBox="1"/>
          <p:nvPr/>
        </p:nvSpPr>
        <p:spPr>
          <a:xfrm>
            <a:off x="713826" y="4968452"/>
            <a:ext cx="3780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 the case of white light,</a:t>
            </a:r>
          </a:p>
          <a:p>
            <a:r>
              <a:rPr lang="en-US" b="1" dirty="0">
                <a:solidFill>
                  <a:srgbClr val="FF0000"/>
                </a:solidFill>
              </a:rPr>
              <a:t>These values are equal and depend only on the light intensity.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95FB717-9615-4F23-83E8-00790898BAD1}"/>
              </a:ext>
            </a:extLst>
          </p:cNvPr>
          <p:cNvCxnSpPr>
            <a:cxnSpLocks/>
          </p:cNvCxnSpPr>
          <p:nvPr/>
        </p:nvCxnSpPr>
        <p:spPr>
          <a:xfrm flipV="1">
            <a:off x="4298271" y="4199833"/>
            <a:ext cx="1797729" cy="13123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5B99ABE-C98D-48DA-86A1-641AECACA1C3}"/>
              </a:ext>
            </a:extLst>
          </p:cNvPr>
          <p:cNvCxnSpPr>
            <a:cxnSpLocks/>
          </p:cNvCxnSpPr>
          <p:nvPr/>
        </p:nvCxnSpPr>
        <p:spPr>
          <a:xfrm flipV="1">
            <a:off x="4298271" y="5051394"/>
            <a:ext cx="1797729" cy="4607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2BDBCE2-EAB0-4F67-8AF6-5DEA16D78778}"/>
              </a:ext>
            </a:extLst>
          </p:cNvPr>
          <p:cNvCxnSpPr>
            <a:cxnSpLocks/>
          </p:cNvCxnSpPr>
          <p:nvPr/>
        </p:nvCxnSpPr>
        <p:spPr>
          <a:xfrm>
            <a:off x="4298271" y="5512190"/>
            <a:ext cx="1797729" cy="4624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48C85E76-D7D6-434C-BDE3-7172013F0E3B}"/>
              </a:ext>
            </a:extLst>
          </p:cNvPr>
          <p:cNvSpPr/>
          <p:nvPr/>
        </p:nvSpPr>
        <p:spPr>
          <a:xfrm>
            <a:off x="6764784" y="4065562"/>
            <a:ext cx="701336" cy="3366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48B03F6-D413-430C-BFBA-C92DA12DF00A}"/>
              </a:ext>
            </a:extLst>
          </p:cNvPr>
          <p:cNvSpPr/>
          <p:nvPr/>
        </p:nvSpPr>
        <p:spPr>
          <a:xfrm>
            <a:off x="6794397" y="5013782"/>
            <a:ext cx="701336" cy="3366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2FFAEEF-F7CE-41C2-AB8F-928112A9AF19}"/>
              </a:ext>
            </a:extLst>
          </p:cNvPr>
          <p:cNvSpPr/>
          <p:nvPr/>
        </p:nvSpPr>
        <p:spPr>
          <a:xfrm>
            <a:off x="6794397" y="5962002"/>
            <a:ext cx="701336" cy="3366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9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41" grpId="0" animBg="1"/>
      <p:bldP spid="42" grpId="0" animBg="1"/>
      <p:bldP spid="4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8546-88E8-4C8E-B76A-30C02E677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918"/>
            <a:ext cx="10515600" cy="73770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It worked out fine!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6BCC4-71A6-47D3-AF75-B146C9E50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9466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Without this calibration, green line always deviated from the expectations. </a:t>
            </a:r>
          </a:p>
          <a:p>
            <a:pPr marL="0" indent="0">
              <a:buNone/>
            </a:pPr>
            <a:r>
              <a:rPr lang="en-US" sz="2000" dirty="0"/>
              <a:t>     But now that is also settled.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60B06028-55C7-4A08-B476-08E423A7FE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06"/>
          <a:stretch/>
        </p:blipFill>
        <p:spPr>
          <a:xfrm>
            <a:off x="3145182" y="1952638"/>
            <a:ext cx="6256360" cy="4686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662D56-A5B9-4AF3-96CF-66D0BA9C79E6}"/>
              </a:ext>
            </a:extLst>
          </p:cNvPr>
          <p:cNvSpPr txBox="1"/>
          <p:nvPr/>
        </p:nvSpPr>
        <p:spPr>
          <a:xfrm>
            <a:off x="494345" y="2433894"/>
            <a:ext cx="255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transform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6C860A-E845-4C0C-851E-9FDD6C365A6A}"/>
              </a:ext>
            </a:extLst>
          </p:cNvPr>
          <p:cNvSpPr txBox="1"/>
          <p:nvPr/>
        </p:nvSpPr>
        <p:spPr>
          <a:xfrm>
            <a:off x="494345" y="4817822"/>
            <a:ext cx="255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transform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6EC3A5-C894-43B0-9ED1-49102CCE03A9}"/>
              </a:ext>
            </a:extLst>
          </p:cNvPr>
          <p:cNvSpPr txBox="1"/>
          <p:nvPr/>
        </p:nvSpPr>
        <p:spPr>
          <a:xfrm>
            <a:off x="10324701" y="4633156"/>
            <a:ext cx="148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Green Object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7A52F7-A0CB-4C0B-BD0D-CB1EC06F589E}"/>
              </a:ext>
            </a:extLst>
          </p:cNvPr>
          <p:cNvSpPr txBox="1"/>
          <p:nvPr/>
        </p:nvSpPr>
        <p:spPr>
          <a:xfrm>
            <a:off x="9401542" y="906187"/>
            <a:ext cx="1478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White Object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C78138-821B-41C6-BF4D-E06D5CF65240}"/>
              </a:ext>
            </a:extLst>
          </p:cNvPr>
          <p:cNvCxnSpPr>
            <a:cxnSpLocks/>
          </p:cNvCxnSpPr>
          <p:nvPr/>
        </p:nvCxnSpPr>
        <p:spPr>
          <a:xfrm flipH="1">
            <a:off x="6226010" y="1104926"/>
            <a:ext cx="3175532" cy="7505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9DBAC3-B934-4E50-B085-751EBCBB4600}"/>
              </a:ext>
            </a:extLst>
          </p:cNvPr>
          <p:cNvCxnSpPr>
            <a:cxnSpLocks/>
          </p:cNvCxnSpPr>
          <p:nvPr/>
        </p:nvCxnSpPr>
        <p:spPr>
          <a:xfrm flipH="1" flipV="1">
            <a:off x="8120674" y="4003672"/>
            <a:ext cx="2184657" cy="7085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4F16454-CD88-483A-B19F-6F2F48894FB7}"/>
              </a:ext>
            </a:extLst>
          </p:cNvPr>
          <p:cNvCxnSpPr>
            <a:cxnSpLocks/>
          </p:cNvCxnSpPr>
          <p:nvPr/>
        </p:nvCxnSpPr>
        <p:spPr>
          <a:xfrm>
            <a:off x="6226008" y="1783080"/>
            <a:ext cx="0" cy="4617720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51F677E-5754-488E-AD65-3FABC46B55B8}"/>
              </a:ext>
            </a:extLst>
          </p:cNvPr>
          <p:cNvCxnSpPr>
            <a:cxnSpLocks/>
          </p:cNvCxnSpPr>
          <p:nvPr/>
        </p:nvCxnSpPr>
        <p:spPr>
          <a:xfrm>
            <a:off x="8033587" y="1758389"/>
            <a:ext cx="0" cy="4642411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33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12019-2788-4552-8BFF-C09BD26B6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03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This calibration is only for current set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B4D76-9DE7-4C7F-9825-F6ABD6918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1023"/>
            <a:ext cx="10515600" cy="4351338"/>
          </a:xfrm>
        </p:spPr>
        <p:txBody>
          <a:bodyPr/>
          <a:lstStyle/>
          <a:p>
            <a:r>
              <a:rPr lang="en-US" sz="2000" dirty="0"/>
              <a:t>After assembling every component to the enclosure, we will have to calibrate the system once again (same as this).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505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55893-746F-4F70-BFFF-3CAD632F4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255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Keypad and connections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BC83453-0D4A-45D4-89FD-0C3A45638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To reduce the number of pins, we used resistor-based keypad(Now we use only one pin).</a:t>
            </a:r>
          </a:p>
          <a:p>
            <a:pPr marL="0" indent="0">
              <a:buNone/>
            </a:pPr>
            <a:r>
              <a:rPr lang="en-US" sz="2000" dirty="0"/>
              <a:t>  (Idea : For pressing every key we get </a:t>
            </a:r>
          </a:p>
          <a:p>
            <a:pPr marL="0" indent="0">
              <a:buNone/>
            </a:pPr>
            <a:r>
              <a:rPr lang="en-US" sz="2000" dirty="0"/>
              <a:t>   different resultant resistor combination.)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Practically, we obtain values for each key pressed.</a:t>
            </a:r>
          </a:p>
          <a:p>
            <a:pPr marL="0" indent="0">
              <a:buNone/>
            </a:pPr>
            <a:r>
              <a:rPr lang="en-US" sz="2000" dirty="0"/>
              <a:t>                                                                                                         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28924BDA-746F-4D49-BA38-62D433300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35" y="2466175"/>
            <a:ext cx="3644765" cy="304388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35BF314-6B34-4A0D-9210-AF9864825DE0}"/>
              </a:ext>
            </a:extLst>
          </p:cNvPr>
          <p:cNvCxnSpPr>
            <a:cxnSpLocks/>
          </p:cNvCxnSpPr>
          <p:nvPr/>
        </p:nvCxnSpPr>
        <p:spPr>
          <a:xfrm flipH="1" flipV="1">
            <a:off x="8967706" y="4888069"/>
            <a:ext cx="685898" cy="7569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6BEB09F-C2CD-4904-8CC8-1D6CEAA55A99}"/>
              </a:ext>
            </a:extLst>
          </p:cNvPr>
          <p:cNvSpPr txBox="1"/>
          <p:nvPr/>
        </p:nvSpPr>
        <p:spPr>
          <a:xfrm>
            <a:off x="9152821" y="5665569"/>
            <a:ext cx="1733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the analog read </a:t>
            </a:r>
          </a:p>
        </p:txBody>
      </p:sp>
    </p:spTree>
    <p:extLst>
      <p:ext uri="{BB962C8B-B14F-4D97-AF65-F5344CB8AC3E}">
        <p14:creationId xmlns:p14="http://schemas.microsoft.com/office/powerpoint/2010/main" val="3859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3BAC3-D851-43AC-BCBE-21C92AD5C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175" y="-8647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Keypad and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ED0CD-6C23-4A90-901E-3F5D240E1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Then we create Keypad library.</a:t>
            </a:r>
          </a:p>
          <a:p>
            <a:endParaRPr lang="en-US" dirty="0"/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7D12A84-6ECB-4BFF-89B4-05FFE2B9D4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23"/>
          <a:stretch/>
        </p:blipFill>
        <p:spPr>
          <a:xfrm>
            <a:off x="6522097" y="1502953"/>
            <a:ext cx="4721863" cy="48473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A3ADBA-9CAC-4D2B-B3FF-3FD626CCF76A}"/>
              </a:ext>
            </a:extLst>
          </p:cNvPr>
          <p:cNvSpPr txBox="1"/>
          <p:nvPr/>
        </p:nvSpPr>
        <p:spPr>
          <a:xfrm>
            <a:off x="1060006" y="2575249"/>
            <a:ext cx="49141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1800" dirty="0"/>
              <a:t> We assigned each character to each voltage levels</a:t>
            </a:r>
          </a:p>
          <a:p>
            <a:pPr marL="0" indent="0">
              <a:buNone/>
            </a:pPr>
            <a:r>
              <a:rPr lang="en-US" sz="1800" dirty="0"/>
              <a:t>  and could make a properly working  3X4 keypad</a:t>
            </a:r>
          </a:p>
          <a:p>
            <a:pPr marL="0" indent="0">
              <a:buNone/>
            </a:pPr>
            <a:r>
              <a:rPr lang="en-US" sz="1800" dirty="0"/>
              <a:t>  with only one pin!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147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942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cs typeface="Calibri Light"/>
              </a:rPr>
              <a:t>Using I2C backpack module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060B0F-79E2-4C72-B800-58653E2B4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498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cs typeface="Calibri"/>
              </a:rPr>
              <a:t>The usage of the i2c backpack module reduces the number of pins from 8 to 2.</a:t>
            </a:r>
          </a:p>
          <a:p>
            <a:r>
              <a:rPr lang="en-US" sz="2000" dirty="0">
                <a:cs typeface="Calibri"/>
              </a:rPr>
              <a:t>We already created own library for  LDC Control with 8-bits.</a:t>
            </a:r>
          </a:p>
          <a:p>
            <a:r>
              <a:rPr lang="en-US" sz="2000" dirty="0">
                <a:cs typeface="Calibri"/>
              </a:rPr>
              <a:t>We are thinking of using I2C in later days.</a:t>
            </a:r>
          </a:p>
          <a:p>
            <a:endParaRPr lang="en-US" sz="2000" dirty="0">
              <a:cs typeface="Calibri"/>
            </a:endParaRPr>
          </a:p>
        </p:txBody>
      </p:sp>
      <p:pic>
        <p:nvPicPr>
          <p:cNvPr id="7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D9A4C318-95A9-4E6E-B10F-4541098B6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079" y="3098402"/>
            <a:ext cx="6150705" cy="3134448"/>
          </a:xfrm>
          <a:prstGeom prst="rect">
            <a:avLst/>
          </a:prstGeom>
        </p:spPr>
      </p:pic>
      <p:pic>
        <p:nvPicPr>
          <p:cNvPr id="8" name="Picture 8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C559F71F-2849-4F87-AEB9-75934F8BB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3" y="342900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7822B-75BC-4AD8-A6C3-83F4383E7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8967" y="251926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Making our own library for LCD Display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852ADFC-126F-495D-AD21-B97B2E050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78" y="1424766"/>
            <a:ext cx="7087214" cy="2232834"/>
          </a:xfrm>
        </p:spPr>
      </p:pic>
      <p:pic>
        <p:nvPicPr>
          <p:cNvPr id="8" name="Picture 7" descr="Table&#10;&#10;Description automatically generated with medium confidence">
            <a:extLst>
              <a:ext uri="{FF2B5EF4-FFF2-40B4-BE49-F238E27FC236}">
                <a16:creationId xmlns:a16="http://schemas.microsoft.com/office/drawing/2014/main" id="{5F3D959E-FC08-4977-A590-433DC7D20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77" y="3836925"/>
            <a:ext cx="7299632" cy="2088014"/>
          </a:xfrm>
          <a:prstGeom prst="rect">
            <a:avLst/>
          </a:prstGeom>
        </p:spPr>
      </p:pic>
      <p:pic>
        <p:nvPicPr>
          <p:cNvPr id="10" name="Picture 9" descr="A picture containing text, person, screenshot&#10;&#10;Description automatically generated">
            <a:extLst>
              <a:ext uri="{FF2B5EF4-FFF2-40B4-BE49-F238E27FC236}">
                <a16:creationId xmlns:a16="http://schemas.microsoft.com/office/drawing/2014/main" id="{93726BA2-37F7-405C-AE38-A67A23045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337" y="1907327"/>
            <a:ext cx="2961999" cy="35005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D2CAC6-41C3-4542-ABE7-E0F4E1035843}"/>
              </a:ext>
            </a:extLst>
          </p:cNvPr>
          <p:cNvSpPr txBox="1"/>
          <p:nvPr/>
        </p:nvSpPr>
        <p:spPr>
          <a:xfrm>
            <a:off x="2892491" y="1424766"/>
            <a:ext cx="91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Page 09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04244B-E0E0-46EF-9DC1-DC4F54418326}"/>
              </a:ext>
            </a:extLst>
          </p:cNvPr>
          <p:cNvSpPr txBox="1"/>
          <p:nvPr/>
        </p:nvSpPr>
        <p:spPr>
          <a:xfrm>
            <a:off x="1356050" y="5573672"/>
            <a:ext cx="91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Page 11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6381DC-CBC6-4F46-940E-E4C3AEDA507E}"/>
              </a:ext>
            </a:extLst>
          </p:cNvPr>
          <p:cNvSpPr txBox="1"/>
          <p:nvPr/>
        </p:nvSpPr>
        <p:spPr>
          <a:xfrm>
            <a:off x="9162913" y="5397740"/>
            <a:ext cx="91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Page 23</a:t>
            </a:r>
          </a:p>
        </p:txBody>
      </p:sp>
    </p:spTree>
    <p:extLst>
      <p:ext uri="{BB962C8B-B14F-4D97-AF65-F5344CB8AC3E}">
        <p14:creationId xmlns:p14="http://schemas.microsoft.com/office/powerpoint/2010/main" val="362134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A6CEC6-CF66-4F17-B6A6-24DEFA9B7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6341" y="102892"/>
            <a:ext cx="7998819" cy="6409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C263D5-5604-48DE-B0D3-FBD50CF8140F}"/>
              </a:ext>
            </a:extLst>
          </p:cNvPr>
          <p:cNvSpPr txBox="1"/>
          <p:nvPr/>
        </p:nvSpPr>
        <p:spPr>
          <a:xfrm>
            <a:off x="10011748" y="3307829"/>
            <a:ext cx="91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Page 24</a:t>
            </a:r>
          </a:p>
        </p:txBody>
      </p:sp>
    </p:spTree>
    <p:extLst>
      <p:ext uri="{BB962C8B-B14F-4D97-AF65-F5344CB8AC3E}">
        <p14:creationId xmlns:p14="http://schemas.microsoft.com/office/powerpoint/2010/main" val="1674761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72B58-F854-40EC-BFC0-7A8871EE7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699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Output LED and managing with 1 PWM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2FED-3C33-4AE3-8985-4E22FA95E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894" y="1387887"/>
            <a:ext cx="10515600" cy="4351338"/>
          </a:xfrm>
        </p:spPr>
        <p:txBody>
          <a:bodyPr/>
          <a:lstStyle/>
          <a:p>
            <a:r>
              <a:rPr lang="en-US" sz="2000" dirty="0"/>
              <a:t>Our idea is to use 1 PWM and 2 digital output pins.</a:t>
            </a:r>
          </a:p>
          <a:p>
            <a:pPr marL="0" indent="0">
              <a:buNone/>
            </a:pPr>
            <a:r>
              <a:rPr lang="en-US" dirty="0"/>
              <a:t>    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CF70108-D51E-40C0-838C-98DD4A62D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648125"/>
              </p:ext>
            </p:extLst>
          </p:nvPr>
        </p:nvGraphicFramePr>
        <p:xfrm>
          <a:off x="2070963" y="1937723"/>
          <a:ext cx="8128000" cy="14731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3985">
                  <a:extLst>
                    <a:ext uri="{9D8B030D-6E8A-4147-A177-3AD203B41FA5}">
                      <a16:colId xmlns:a16="http://schemas.microsoft.com/office/drawing/2014/main" val="2352075291"/>
                    </a:ext>
                  </a:extLst>
                </a:gridCol>
                <a:gridCol w="5224015">
                  <a:extLst>
                    <a:ext uri="{9D8B030D-6E8A-4147-A177-3AD203B41FA5}">
                      <a16:colId xmlns:a16="http://schemas.microsoft.com/office/drawing/2014/main" val="3243534496"/>
                    </a:ext>
                  </a:extLst>
                </a:gridCol>
              </a:tblGrid>
              <a:tr h="4910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069406"/>
                  </a:ext>
                </a:extLst>
              </a:tr>
              <a:tr h="4910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 PWM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Setting the corresponding intensity of each color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353590"/>
                  </a:ext>
                </a:extLst>
              </a:tr>
              <a:tr h="4910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Digital Output Pins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Switching to the right color at the right moment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97583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7AA08A7-855C-46C6-A0CC-8FFB871E905A}"/>
              </a:ext>
            </a:extLst>
          </p:cNvPr>
          <p:cNvSpPr/>
          <p:nvPr/>
        </p:nvSpPr>
        <p:spPr>
          <a:xfrm>
            <a:off x="1936812" y="4134567"/>
            <a:ext cx="2095130" cy="1225119"/>
          </a:xfrm>
          <a:prstGeom prst="rect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ATMega 328p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6A68A0-854B-4475-9EB2-F17B497F89F1}"/>
              </a:ext>
            </a:extLst>
          </p:cNvPr>
          <p:cNvSpPr/>
          <p:nvPr/>
        </p:nvSpPr>
        <p:spPr>
          <a:xfrm>
            <a:off x="5745332" y="4038808"/>
            <a:ext cx="1890944" cy="1416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Demux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C041A73-C041-4650-8986-986256423204}"/>
              </a:ext>
            </a:extLst>
          </p:cNvPr>
          <p:cNvSpPr/>
          <p:nvPr/>
        </p:nvSpPr>
        <p:spPr>
          <a:xfrm>
            <a:off x="9442882" y="4283061"/>
            <a:ext cx="1083076" cy="10209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RGB</a:t>
            </a:r>
          </a:p>
          <a:p>
            <a:pPr algn="ctr"/>
            <a:r>
              <a:rPr lang="en-US" dirty="0"/>
              <a:t>LED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462DC9-1725-48C5-92E7-E48038FE4585}"/>
              </a:ext>
            </a:extLst>
          </p:cNvPr>
          <p:cNvCxnSpPr/>
          <p:nvPr/>
        </p:nvCxnSpPr>
        <p:spPr>
          <a:xfrm>
            <a:off x="4031942" y="4374265"/>
            <a:ext cx="1762217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753C1B-01EF-484B-A699-F7F575D47771}"/>
              </a:ext>
            </a:extLst>
          </p:cNvPr>
          <p:cNvCxnSpPr/>
          <p:nvPr/>
        </p:nvCxnSpPr>
        <p:spPr>
          <a:xfrm>
            <a:off x="4031942" y="4899527"/>
            <a:ext cx="1762217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CB112D-204C-44A6-9510-7DEEEC030A45}"/>
              </a:ext>
            </a:extLst>
          </p:cNvPr>
          <p:cNvCxnSpPr/>
          <p:nvPr/>
        </p:nvCxnSpPr>
        <p:spPr>
          <a:xfrm>
            <a:off x="4031942" y="5131826"/>
            <a:ext cx="1762217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DF60BE-E871-44D8-8F4D-E48CD81641A6}"/>
              </a:ext>
            </a:extLst>
          </p:cNvPr>
          <p:cNvCxnSpPr/>
          <p:nvPr/>
        </p:nvCxnSpPr>
        <p:spPr>
          <a:xfrm>
            <a:off x="7649224" y="4568626"/>
            <a:ext cx="1762217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85F3E7-4536-4C5E-BED9-112721174C97}"/>
              </a:ext>
            </a:extLst>
          </p:cNvPr>
          <p:cNvCxnSpPr/>
          <p:nvPr/>
        </p:nvCxnSpPr>
        <p:spPr>
          <a:xfrm>
            <a:off x="7649223" y="4800925"/>
            <a:ext cx="1762217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9F8204-126F-45F0-A6CC-FBEC8FCFA8FA}"/>
              </a:ext>
            </a:extLst>
          </p:cNvPr>
          <p:cNvCxnSpPr/>
          <p:nvPr/>
        </p:nvCxnSpPr>
        <p:spPr>
          <a:xfrm>
            <a:off x="7649223" y="5040622"/>
            <a:ext cx="1762217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85A929-6973-4668-8A62-AAE0B6AB3931}"/>
              </a:ext>
            </a:extLst>
          </p:cNvPr>
          <p:cNvSpPr txBox="1"/>
          <p:nvPr/>
        </p:nvSpPr>
        <p:spPr>
          <a:xfrm>
            <a:off x="4387079" y="4095271"/>
            <a:ext cx="647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PWM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1CA3BF-0BE2-4FEE-8A84-2FD2CD3454AC}"/>
              </a:ext>
            </a:extLst>
          </p:cNvPr>
          <p:cNvSpPr txBox="1"/>
          <p:nvPr/>
        </p:nvSpPr>
        <p:spPr>
          <a:xfrm>
            <a:off x="4138599" y="4831937"/>
            <a:ext cx="1406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Digital outputs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605A1E-B703-4F24-8696-35C9989B932A}"/>
              </a:ext>
            </a:extLst>
          </p:cNvPr>
          <p:cNvSpPr txBox="1"/>
          <p:nvPr/>
        </p:nvSpPr>
        <p:spPr>
          <a:xfrm>
            <a:off x="6260237" y="5555774"/>
            <a:ext cx="11052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00 </a:t>
            </a:r>
            <a:r>
              <a:rPr lang="en-US" sz="1400" dirty="0">
                <a:sym typeface="Wingdings" panose="05000000000000000000" pitchFamily="2" charset="2"/>
              </a:rPr>
              <a:t></a:t>
            </a:r>
            <a:r>
              <a:rPr lang="en-US" sz="1400" dirty="0"/>
              <a:t> Red</a:t>
            </a:r>
          </a:p>
          <a:p>
            <a:r>
              <a:rPr lang="en-US" sz="1400" dirty="0"/>
              <a:t>01 </a:t>
            </a:r>
            <a:r>
              <a:rPr lang="en-US" sz="1400" dirty="0">
                <a:sym typeface="Wingdings" panose="05000000000000000000" pitchFamily="2" charset="2"/>
              </a:rPr>
              <a:t></a:t>
            </a:r>
            <a:r>
              <a:rPr lang="en-US" sz="1400" dirty="0"/>
              <a:t> Green</a:t>
            </a:r>
          </a:p>
          <a:p>
            <a:r>
              <a:rPr lang="en-US" sz="1400" dirty="0"/>
              <a:t>10 </a:t>
            </a:r>
            <a:r>
              <a:rPr lang="en-US" sz="1400" dirty="0">
                <a:sym typeface="Wingdings" panose="05000000000000000000" pitchFamily="2" charset="2"/>
              </a:rPr>
              <a:t></a:t>
            </a:r>
            <a:r>
              <a:rPr lang="en-US" sz="1400" dirty="0"/>
              <a:t> Blue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1599CB-3B84-4FAB-BFF8-002574E7BE7C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10525958" y="4793527"/>
            <a:ext cx="535619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5A5A11C-2FF7-4A7F-B211-F09D39DFABF2}"/>
              </a:ext>
            </a:extLst>
          </p:cNvPr>
          <p:cNvCxnSpPr>
            <a:cxnSpLocks/>
          </p:cNvCxnSpPr>
          <p:nvPr/>
        </p:nvCxnSpPr>
        <p:spPr>
          <a:xfrm>
            <a:off x="11050851" y="4780743"/>
            <a:ext cx="0" cy="447945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35815F-8E77-4184-9361-8FF544974138}"/>
              </a:ext>
            </a:extLst>
          </p:cNvPr>
          <p:cNvSpPr txBox="1"/>
          <p:nvPr/>
        </p:nvSpPr>
        <p:spPr>
          <a:xfrm>
            <a:off x="8353415" y="4539107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EDDC61-D76B-49CC-A533-245565C7C62A}"/>
              </a:ext>
            </a:extLst>
          </p:cNvPr>
          <p:cNvSpPr txBox="1"/>
          <p:nvPr/>
        </p:nvSpPr>
        <p:spPr>
          <a:xfrm>
            <a:off x="8335736" y="502665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D80B6E-58A9-41B4-8976-ECACDCBA02A6}"/>
              </a:ext>
            </a:extLst>
          </p:cNvPr>
          <p:cNvSpPr txBox="1"/>
          <p:nvPr/>
        </p:nvSpPr>
        <p:spPr>
          <a:xfrm>
            <a:off x="8353415" y="4216686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0A5415-4D91-42BF-A5C1-983445709447}"/>
              </a:ext>
            </a:extLst>
          </p:cNvPr>
          <p:cNvSpPr txBox="1"/>
          <p:nvPr/>
        </p:nvSpPr>
        <p:spPr>
          <a:xfrm>
            <a:off x="11093396" y="5001214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GND</a:t>
            </a:r>
          </a:p>
        </p:txBody>
      </p:sp>
      <p:sp>
        <p:nvSpPr>
          <p:cNvPr id="31" name="Arrow: Curved Right 30">
            <a:extLst>
              <a:ext uri="{FF2B5EF4-FFF2-40B4-BE49-F238E27FC236}">
                <a16:creationId xmlns:a16="http://schemas.microsoft.com/office/drawing/2014/main" id="{E044ABA1-8BAE-4116-B8C7-897B43EC7B48}"/>
              </a:ext>
            </a:extLst>
          </p:cNvPr>
          <p:cNvSpPr/>
          <p:nvPr/>
        </p:nvSpPr>
        <p:spPr>
          <a:xfrm rot="10516256">
            <a:off x="7350672" y="5699610"/>
            <a:ext cx="200815" cy="48493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Arrow: Curved Right 31">
            <a:extLst>
              <a:ext uri="{FF2B5EF4-FFF2-40B4-BE49-F238E27FC236}">
                <a16:creationId xmlns:a16="http://schemas.microsoft.com/office/drawing/2014/main" id="{0560F1B6-D142-47EF-9D7E-31B3925BA4D6}"/>
              </a:ext>
            </a:extLst>
          </p:cNvPr>
          <p:cNvSpPr/>
          <p:nvPr/>
        </p:nvSpPr>
        <p:spPr>
          <a:xfrm rot="21396345">
            <a:off x="5942682" y="5721617"/>
            <a:ext cx="217902" cy="48132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0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/>
      <p:bldP spid="17" grpId="0"/>
      <p:bldP spid="18" grpId="0"/>
      <p:bldP spid="26" grpId="0"/>
      <p:bldP spid="28" grpId="0"/>
      <p:bldP spid="29" grpId="0"/>
      <p:bldP spid="30" grpId="0"/>
      <p:bldP spid="31" grpId="0" animBg="1"/>
      <p:bldP spid="3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910C26B-B8AC-4CE9-8E6C-C771309DDA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4" t="39652" r="25427" b="35997"/>
          <a:stretch/>
        </p:blipFill>
        <p:spPr>
          <a:xfrm>
            <a:off x="330740" y="1173019"/>
            <a:ext cx="9045378" cy="31148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28B6E4-1B10-4285-8BB1-27A2C48A8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45318" cy="591120"/>
          </a:xfrm>
        </p:spPr>
        <p:txBody>
          <a:bodyPr>
            <a:normAutofit/>
          </a:bodyPr>
          <a:lstStyle/>
          <a:p>
            <a:r>
              <a:rPr lang="en-US" sz="3200" dirty="0"/>
              <a:t>Getting the maximum switching speed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21694-79BC-4294-9629-6BFFF6BB4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482" y="864391"/>
            <a:ext cx="10702771" cy="5760344"/>
          </a:xfrm>
        </p:spPr>
        <p:txBody>
          <a:bodyPr/>
          <a:lstStyle/>
          <a:p>
            <a:r>
              <a:rPr lang="en-US" sz="2000" dirty="0"/>
              <a:t>With the 16MHz oscillator maximum counter with 256 states have the frequency 31.125kHz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   </a:t>
            </a:r>
            <a:endParaRPr lang="en-US" b="0" dirty="0"/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D7A972-12AF-40BF-85E9-5CF1E431E8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60" t="50000" r="26210" b="24310"/>
          <a:stretch/>
        </p:blipFill>
        <p:spPr>
          <a:xfrm>
            <a:off x="739806" y="4287861"/>
            <a:ext cx="8460420" cy="24727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EDA14F-B343-4CF4-8D33-F15CBAD6BCDF}"/>
              </a:ext>
            </a:extLst>
          </p:cNvPr>
          <p:cNvSpPr/>
          <p:nvPr/>
        </p:nvSpPr>
        <p:spPr>
          <a:xfrm>
            <a:off x="1068282" y="5120629"/>
            <a:ext cx="7874493" cy="2574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37F206-2EF8-46E4-9B98-3C106E224F6F}"/>
              </a:ext>
            </a:extLst>
          </p:cNvPr>
          <p:cNvSpPr/>
          <p:nvPr/>
        </p:nvSpPr>
        <p:spPr>
          <a:xfrm>
            <a:off x="1068282" y="2129917"/>
            <a:ext cx="7874493" cy="2574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543F20D-27FF-40C5-8C70-577931835BE5}"/>
              </a:ext>
            </a:extLst>
          </p:cNvPr>
          <p:cNvSpPr/>
          <p:nvPr/>
        </p:nvSpPr>
        <p:spPr>
          <a:xfrm>
            <a:off x="5945947" y="2054457"/>
            <a:ext cx="559293" cy="4083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C83029-26F6-453A-B14C-5F45D3FBB877}"/>
              </a:ext>
            </a:extLst>
          </p:cNvPr>
          <p:cNvCxnSpPr>
            <a:cxnSpLocks/>
          </p:cNvCxnSpPr>
          <p:nvPr/>
        </p:nvCxnSpPr>
        <p:spPr>
          <a:xfrm flipH="1" flipV="1">
            <a:off x="6603632" y="2314129"/>
            <a:ext cx="3705161" cy="2933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45626A-03EC-4BCD-8F2C-D6DFE1DCEFFF}"/>
              </a:ext>
            </a:extLst>
          </p:cNvPr>
          <p:cNvSpPr txBox="1"/>
          <p:nvPr/>
        </p:nvSpPr>
        <p:spPr>
          <a:xfrm>
            <a:off x="10142294" y="2460320"/>
            <a:ext cx="782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  8-bit</a:t>
            </a:r>
            <a:br>
              <a:rPr lang="en-US" dirty="0">
                <a:solidFill>
                  <a:srgbClr val="FF0000"/>
                </a:solidFill>
              </a:rPr>
            </a:b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E138E1C-3371-4536-8931-2E85A89D1EA9}"/>
              </a:ext>
            </a:extLst>
          </p:cNvPr>
          <p:cNvSpPr/>
          <p:nvPr/>
        </p:nvSpPr>
        <p:spPr>
          <a:xfrm>
            <a:off x="4151548" y="2051948"/>
            <a:ext cx="1538178" cy="4083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470D871-A17C-4B71-B4BB-9D2FC858D80B}"/>
                  </a:ext>
                </a:extLst>
              </p:cNvPr>
              <p:cNvSpPr txBox="1"/>
              <p:nvPr/>
            </p:nvSpPr>
            <p:spPr>
              <a:xfrm>
                <a:off x="10308793" y="3867584"/>
                <a:ext cx="1462260" cy="150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</a:rPr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𝟏𝟔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sSup>
                          <m:sSupPr>
                            <m:ctrlP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e>
                          <m:sup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𝟔</m:t>
                            </m:r>
                          </m:sup>
                        </m:sSup>
                      </m:num>
                      <m:den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𝟐𝟓𝟔</m:t>
                        </m:r>
                      </m:den>
                    </m:f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 </a:t>
                </a:r>
              </a:p>
              <a:p>
                <a:endParaRPr lang="en-US" sz="2000" b="1" dirty="0">
                  <a:solidFill>
                    <a:srgbClr val="FF0000"/>
                  </a:solidFill>
                </a:endParaRPr>
              </a:p>
              <a:p>
                <a:r>
                  <a:rPr lang="en-US" sz="2000" b="1" dirty="0">
                    <a:solidFill>
                      <a:srgbClr val="FF0000"/>
                    </a:solidFill>
                  </a:rPr>
                  <a:t> =  31.25kHz</a:t>
                </a:r>
              </a:p>
              <a:p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470D871-A17C-4B71-B4BB-9D2FC858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8793" y="3867584"/>
                <a:ext cx="1462260" cy="1506310"/>
              </a:xfrm>
              <a:prstGeom prst="rect">
                <a:avLst/>
              </a:prstGeom>
              <a:blipFill>
                <a:blip r:embed="rId4"/>
                <a:stretch>
                  <a:fillRect l="-4167" r="-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677E9AC-D65F-4871-914E-9151BE9789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5" t="58356" r="59133" b="34551"/>
          <a:stretch/>
        </p:blipFill>
        <p:spPr>
          <a:xfrm>
            <a:off x="8970838" y="3029830"/>
            <a:ext cx="2750930" cy="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4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5" grpId="0"/>
      <p:bldP spid="17" grpId="0" animBg="1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DC7E1-1895-4AB6-B147-238AB953A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Two basic ideas for the sensing part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95585-B61C-4228-B451-CB2131307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one LDR &amp; RGB LED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    (Later found out as not the best method)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D8906C-5649-4F3C-BF25-5A8746B357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15" t="32458" r="18472" b="29966"/>
          <a:stretch/>
        </p:blipFill>
        <p:spPr>
          <a:xfrm rot="164194">
            <a:off x="8799940" y="2140527"/>
            <a:ext cx="2687782" cy="257694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5DF79A-0BC2-4B49-A3CF-1C996439F964}"/>
              </a:ext>
            </a:extLst>
          </p:cNvPr>
          <p:cNvCxnSpPr/>
          <p:nvPr/>
        </p:nvCxnSpPr>
        <p:spPr>
          <a:xfrm>
            <a:off x="8269699" y="2935505"/>
            <a:ext cx="1677880" cy="49349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636637-7194-4F6F-BF48-5D407EB76D29}"/>
              </a:ext>
            </a:extLst>
          </p:cNvPr>
          <p:cNvCxnSpPr/>
          <p:nvPr/>
        </p:nvCxnSpPr>
        <p:spPr>
          <a:xfrm flipV="1">
            <a:off x="7745916" y="4071847"/>
            <a:ext cx="2032987" cy="21306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C2E2FB7-5371-4640-AE39-5A0286F94809}"/>
              </a:ext>
            </a:extLst>
          </p:cNvPr>
          <p:cNvSpPr txBox="1"/>
          <p:nvPr/>
        </p:nvSpPr>
        <p:spPr>
          <a:xfrm>
            <a:off x="7267002" y="2750838"/>
            <a:ext cx="1118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RBG LED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53BF6F-CE39-4612-9F38-0E0AC1C1D9A8}"/>
              </a:ext>
            </a:extLst>
          </p:cNvPr>
          <p:cNvSpPr txBox="1"/>
          <p:nvPr/>
        </p:nvSpPr>
        <p:spPr>
          <a:xfrm>
            <a:off x="6690063" y="4169501"/>
            <a:ext cx="15796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LDR </a:t>
            </a:r>
          </a:p>
          <a:p>
            <a:r>
              <a:rPr lang="en-US" sz="1200" b="1" dirty="0"/>
              <a:t>(covered to avoid background noise)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239B90-F6B2-4D5B-8E92-208553E82746}"/>
              </a:ext>
            </a:extLst>
          </p:cNvPr>
          <p:cNvSpPr txBox="1"/>
          <p:nvPr/>
        </p:nvSpPr>
        <p:spPr>
          <a:xfrm>
            <a:off x="1100831" y="3160450"/>
            <a:ext cx="53266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Idea was that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object of a given color X, reflects most of the X color light while absorbing most of the other colors.</a:t>
            </a:r>
          </a:p>
          <a:p>
            <a:endParaRPr lang="en-US" dirty="0"/>
          </a:p>
          <a:p>
            <a:r>
              <a:rPr lang="en-US" dirty="0"/>
              <a:t>Therefore,  if we can detect the amount of reflection for each Red, Green and Blue light we can roughly estimate the color-composition of the given object.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776979-394C-46D2-B36C-42DB33535387}"/>
              </a:ext>
            </a:extLst>
          </p:cNvPr>
          <p:cNvSpPr txBox="1"/>
          <p:nvPr/>
        </p:nvSpPr>
        <p:spPr>
          <a:xfrm>
            <a:off x="1100831" y="5619565"/>
            <a:ext cx="10252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practically, even with proper calibration </a:t>
            </a:r>
            <a:r>
              <a:rPr lang="en-US" b="1" dirty="0"/>
              <a:t>we were not able to detect some reddish-colors (pink, orange) in an appreciable manner</a:t>
            </a:r>
            <a:r>
              <a:rPr lang="en-US" dirty="0"/>
              <a:t>. So, we  sticked to our next idea.</a:t>
            </a:r>
          </a:p>
        </p:txBody>
      </p:sp>
    </p:spTree>
    <p:extLst>
      <p:ext uri="{BB962C8B-B14F-4D97-AF65-F5344CB8AC3E}">
        <p14:creationId xmlns:p14="http://schemas.microsoft.com/office/powerpoint/2010/main" val="3494706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25CEB-E793-4873-8DFE-00348118A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1831"/>
            <a:ext cx="10515600" cy="1219415"/>
          </a:xfrm>
        </p:spPr>
        <p:txBody>
          <a:bodyPr/>
          <a:lstStyle/>
          <a:p>
            <a:pPr marL="0" indent="0" algn="ctr">
              <a:buNone/>
            </a:pPr>
            <a:endParaRPr lang="en-US" b="0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4BDD18-D010-4068-AF5F-644919A6FA67}"/>
              </a:ext>
            </a:extLst>
          </p:cNvPr>
          <p:cNvSpPr txBox="1"/>
          <p:nvPr/>
        </p:nvSpPr>
        <p:spPr>
          <a:xfrm>
            <a:off x="1572768" y="2039112"/>
            <a:ext cx="3744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322A027-7E22-4942-9A70-093FC49A33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4" t="19965" r="4906" b="24547"/>
          <a:stretch/>
        </p:blipFill>
        <p:spPr>
          <a:xfrm>
            <a:off x="1088736" y="1277007"/>
            <a:ext cx="10014527" cy="3805382"/>
          </a:xfrm>
          <a:prstGeom prst="rect">
            <a:avLst/>
          </a:prstGeom>
        </p:spPr>
      </p:pic>
      <p:sp>
        <p:nvSpPr>
          <p:cNvPr id="10" name="Left Bracket 9">
            <a:extLst>
              <a:ext uri="{FF2B5EF4-FFF2-40B4-BE49-F238E27FC236}">
                <a16:creationId xmlns:a16="http://schemas.microsoft.com/office/drawing/2014/main" id="{F647BE04-6F80-4FB5-A0FA-E056E3084033}"/>
              </a:ext>
            </a:extLst>
          </p:cNvPr>
          <p:cNvSpPr/>
          <p:nvPr/>
        </p:nvSpPr>
        <p:spPr>
          <a:xfrm rot="16200000">
            <a:off x="7066640" y="3900674"/>
            <a:ext cx="88777" cy="763480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570005-570E-4DE7-9420-2FA54CBA171D}"/>
              </a:ext>
            </a:extLst>
          </p:cNvPr>
          <p:cNvSpPr txBox="1"/>
          <p:nvPr/>
        </p:nvSpPr>
        <p:spPr>
          <a:xfrm>
            <a:off x="6747052" y="4282414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~32us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FFB0C7-E304-4BBC-AC4D-5DBD4A337C84}"/>
              </a:ext>
            </a:extLst>
          </p:cNvPr>
          <p:cNvSpPr txBox="1"/>
          <p:nvPr/>
        </p:nvSpPr>
        <p:spPr>
          <a:xfrm>
            <a:off x="1189608" y="431831"/>
            <a:ext cx="374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And  it is working correctly in Proteus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372269-C0B6-40EB-86C7-36791218B37E}"/>
              </a:ext>
            </a:extLst>
          </p:cNvPr>
          <p:cNvSpPr txBox="1"/>
          <p:nvPr/>
        </p:nvSpPr>
        <p:spPr>
          <a:xfrm>
            <a:off x="3921214" y="5741934"/>
            <a:ext cx="280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128 (50% duty cycle)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F62D86-ED88-4C63-BA88-9A6B9A65F179}"/>
              </a:ext>
            </a:extLst>
          </p:cNvPr>
          <p:cNvCxnSpPr/>
          <p:nvPr/>
        </p:nvCxnSpPr>
        <p:spPr>
          <a:xfrm flipV="1">
            <a:off x="5183324" y="4466274"/>
            <a:ext cx="1463090" cy="12322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46B3B00B-4A11-4531-BF44-174EB35618E5}"/>
              </a:ext>
            </a:extLst>
          </p:cNvPr>
          <p:cNvSpPr/>
          <p:nvPr/>
        </p:nvSpPr>
        <p:spPr>
          <a:xfrm>
            <a:off x="9144061" y="4651746"/>
            <a:ext cx="307910" cy="1628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770625-712A-4115-9E74-45AC042F303E}"/>
              </a:ext>
            </a:extLst>
          </p:cNvPr>
          <p:cNvCxnSpPr>
            <a:cxnSpLocks/>
          </p:cNvCxnSpPr>
          <p:nvPr/>
        </p:nvCxnSpPr>
        <p:spPr>
          <a:xfrm flipH="1" flipV="1">
            <a:off x="9298016" y="4869964"/>
            <a:ext cx="881682" cy="7110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CC110EB-604D-4944-83D3-8F5F48ACC686}"/>
              </a:ext>
            </a:extLst>
          </p:cNvPr>
          <p:cNvSpPr txBox="1"/>
          <p:nvPr/>
        </p:nvSpPr>
        <p:spPr>
          <a:xfrm>
            <a:off x="10179698" y="5580993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5us</a:t>
            </a:r>
          </a:p>
        </p:txBody>
      </p:sp>
    </p:spTree>
    <p:extLst>
      <p:ext uri="{BB962C8B-B14F-4D97-AF65-F5344CB8AC3E}">
        <p14:creationId xmlns:p14="http://schemas.microsoft.com/office/powerpoint/2010/main" val="3667338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597E8-D58C-47FD-A53B-2654BD5EC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0525"/>
            <a:ext cx="9144000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RGB COLOR SENSOR PROJECT</a:t>
            </a:r>
            <a:br>
              <a:rPr lang="en-US" b="1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Team Sagittarius </a:t>
            </a:r>
            <a:endParaRPr lang="en-US" sz="4400" b="1" dirty="0">
              <a:solidFill>
                <a:schemeClr val="tx2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2871BA-69E4-4C7A-A1CB-35C50615E4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/>
              <a:t>Progress and summary – Week 06</a:t>
            </a:r>
          </a:p>
        </p:txBody>
      </p:sp>
    </p:spTree>
    <p:extLst>
      <p:ext uri="{BB962C8B-B14F-4D97-AF65-F5344CB8AC3E}">
        <p14:creationId xmlns:p14="http://schemas.microsoft.com/office/powerpoint/2010/main" val="17076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08E8F-E629-4121-994D-1BFB9DA9D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sz="3200" b="1" dirty="0"/>
              <a:t>Problem with previous keypad implementation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1462C-FEC4-4151-8929-6B6736FB9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668" y="132556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Our idea was using one pin and by means of a resistor configuration determine the pressed key.  Even though it work fine on Proteus practically we faced a serious problem.</a:t>
            </a:r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C5150CE4-0E19-4EF8-AB4A-FAF69667E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36" y="2342570"/>
            <a:ext cx="3644765" cy="304388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4FCFCA1-0CC0-4E21-B3BE-3D58899DE2D6}"/>
              </a:ext>
            </a:extLst>
          </p:cNvPr>
          <p:cNvSpPr/>
          <p:nvPr/>
        </p:nvSpPr>
        <p:spPr>
          <a:xfrm>
            <a:off x="3398520" y="2334370"/>
            <a:ext cx="320040" cy="541020"/>
          </a:xfrm>
          <a:prstGeom prst="ellipse">
            <a:avLst/>
          </a:prstGeom>
          <a:noFill/>
          <a:ln w="38100">
            <a:solidFill>
              <a:srgbClr val="47E5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55504-BF49-4661-8FE8-167C2057B2A6}"/>
              </a:ext>
            </a:extLst>
          </p:cNvPr>
          <p:cNvSpPr/>
          <p:nvPr/>
        </p:nvSpPr>
        <p:spPr>
          <a:xfrm>
            <a:off x="3718560" y="2326696"/>
            <a:ext cx="320040" cy="541020"/>
          </a:xfrm>
          <a:prstGeom prst="ellipse">
            <a:avLst/>
          </a:prstGeom>
          <a:noFill/>
          <a:ln w="38100">
            <a:solidFill>
              <a:srgbClr val="47E5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C2581F5-485D-4B3F-B6A1-1FDAA67A44A7}"/>
              </a:ext>
            </a:extLst>
          </p:cNvPr>
          <p:cNvSpPr/>
          <p:nvPr/>
        </p:nvSpPr>
        <p:spPr>
          <a:xfrm>
            <a:off x="1723470" y="3646456"/>
            <a:ext cx="320040" cy="541020"/>
          </a:xfrm>
          <a:prstGeom prst="ellipse">
            <a:avLst/>
          </a:prstGeom>
          <a:noFill/>
          <a:ln w="38100">
            <a:solidFill>
              <a:srgbClr val="47E5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11055FA-D416-4804-9F9D-8C69E4B59294}"/>
              </a:ext>
            </a:extLst>
          </p:cNvPr>
          <p:cNvSpPr/>
          <p:nvPr/>
        </p:nvSpPr>
        <p:spPr>
          <a:xfrm>
            <a:off x="1722120" y="3230722"/>
            <a:ext cx="320040" cy="541020"/>
          </a:xfrm>
          <a:prstGeom prst="ellipse">
            <a:avLst/>
          </a:prstGeom>
          <a:noFill/>
          <a:ln w="38100">
            <a:solidFill>
              <a:srgbClr val="47E5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405046-D276-4692-B36C-4554718B5FF7}"/>
              </a:ext>
            </a:extLst>
          </p:cNvPr>
          <p:cNvSpPr/>
          <p:nvPr/>
        </p:nvSpPr>
        <p:spPr>
          <a:xfrm>
            <a:off x="1722120" y="4187476"/>
            <a:ext cx="320040" cy="541020"/>
          </a:xfrm>
          <a:prstGeom prst="ellipse">
            <a:avLst/>
          </a:prstGeom>
          <a:noFill/>
          <a:ln w="38100">
            <a:solidFill>
              <a:srgbClr val="47E5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A44855-DA5B-4EFF-A334-2FA292DD96DE}"/>
              </a:ext>
            </a:extLst>
          </p:cNvPr>
          <p:cNvSpPr/>
          <p:nvPr/>
        </p:nvSpPr>
        <p:spPr>
          <a:xfrm>
            <a:off x="2923540" y="3045460"/>
            <a:ext cx="1282699" cy="16027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98F48-91A6-450B-9E41-76D0E6449573}"/>
              </a:ext>
            </a:extLst>
          </p:cNvPr>
          <p:cNvSpPr txBox="1"/>
          <p:nvPr/>
        </p:nvSpPr>
        <p:spPr>
          <a:xfrm>
            <a:off x="4559822" y="3230722"/>
            <a:ext cx="71819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we press the keys, we expected a clean contact (zero-resistance at contact). But there were time varying random-like resistances at each keys. </a:t>
            </a:r>
          </a:p>
          <a:p>
            <a:endParaRPr lang="en-US" dirty="0"/>
          </a:p>
          <a:p>
            <a:r>
              <a:rPr lang="en-US" dirty="0"/>
              <a:t>Could not find a solution to that.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50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3640C6-6F88-4181-8EA0-58B4A9D65CD2}"/>
              </a:ext>
            </a:extLst>
          </p:cNvPr>
          <p:cNvSpPr txBox="1"/>
          <p:nvPr/>
        </p:nvSpPr>
        <p:spPr>
          <a:xfrm>
            <a:off x="695722" y="411017"/>
            <a:ext cx="11293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still we can not use 7 dedicated pins for the keyboard, we selected 4 pins which are already used for display to send signals.</a:t>
            </a:r>
            <a:br>
              <a:rPr lang="en-US" dirty="0"/>
            </a:br>
            <a:r>
              <a:rPr lang="en-US" dirty="0"/>
              <a:t>And another 3 pins for the keypad only.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8C53D6-1EB6-4BED-8568-7875286C43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96" t="30200" r="39546" b="12593"/>
          <a:stretch/>
        </p:blipFill>
        <p:spPr>
          <a:xfrm>
            <a:off x="5945078" y="1611346"/>
            <a:ext cx="4359563" cy="3923288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06487D13-F0CA-479F-9716-52A8D3D4A294}"/>
              </a:ext>
            </a:extLst>
          </p:cNvPr>
          <p:cNvSpPr/>
          <p:nvPr/>
        </p:nvSpPr>
        <p:spPr>
          <a:xfrm>
            <a:off x="9651910" y="2543037"/>
            <a:ext cx="461818" cy="962106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5C4428F1-7828-4FD0-8E28-BEC3E14C648F}"/>
              </a:ext>
            </a:extLst>
          </p:cNvPr>
          <p:cNvSpPr/>
          <p:nvPr/>
        </p:nvSpPr>
        <p:spPr>
          <a:xfrm>
            <a:off x="8416435" y="4421024"/>
            <a:ext cx="461818" cy="822036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32344F-3DD0-4358-8D3A-86CD57BE7868}"/>
              </a:ext>
            </a:extLst>
          </p:cNvPr>
          <p:cNvSpPr txBox="1"/>
          <p:nvPr/>
        </p:nvSpPr>
        <p:spPr>
          <a:xfrm>
            <a:off x="9084680" y="4596729"/>
            <a:ext cx="2476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Used to connect columns of keypad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749137-CDE8-42EA-AEDE-54C3D2DE9EFA}"/>
              </a:ext>
            </a:extLst>
          </p:cNvPr>
          <p:cNvSpPr txBox="1"/>
          <p:nvPr/>
        </p:nvSpPr>
        <p:spPr>
          <a:xfrm>
            <a:off x="10331992" y="2649660"/>
            <a:ext cx="2081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Used to connect BOTH display and keypad rows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AB1B4E-60B3-4159-A6FC-4C0606DF775D}"/>
              </a:ext>
            </a:extLst>
          </p:cNvPr>
          <p:cNvSpPr txBox="1"/>
          <p:nvPr/>
        </p:nvSpPr>
        <p:spPr>
          <a:xfrm>
            <a:off x="606505" y="4277931"/>
            <a:ext cx="5311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We switched 5V to 4 rows then detect the signal from columns. So, we could identify the pressed key specifically.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CEAD3B-D1BC-407F-9526-1E11A568E88E}"/>
              </a:ext>
            </a:extLst>
          </p:cNvPr>
          <p:cNvSpPr txBox="1"/>
          <p:nvPr/>
        </p:nvSpPr>
        <p:spPr>
          <a:xfrm>
            <a:off x="695722" y="2543037"/>
            <a:ext cx="478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Because display does not response until </a:t>
            </a:r>
            <a:r>
              <a:rPr lang="en-US" b="1" dirty="0"/>
              <a:t>Enable Signal</a:t>
            </a:r>
            <a:r>
              <a:rPr lang="en-US" dirty="0"/>
              <a:t> is given, there will be no confusion between keypad and display.</a:t>
            </a:r>
          </a:p>
        </p:txBody>
      </p:sp>
      <p:sp>
        <p:nvSpPr>
          <p:cNvPr id="4" name="Arrow: Curved Right 3">
            <a:extLst>
              <a:ext uri="{FF2B5EF4-FFF2-40B4-BE49-F238E27FC236}">
                <a16:creationId xmlns:a16="http://schemas.microsoft.com/office/drawing/2014/main" id="{A39AF8CC-DB68-4B70-BD4C-6B8405A85758}"/>
              </a:ext>
            </a:extLst>
          </p:cNvPr>
          <p:cNvSpPr/>
          <p:nvPr/>
        </p:nvSpPr>
        <p:spPr>
          <a:xfrm>
            <a:off x="8538524" y="2664557"/>
            <a:ext cx="217639" cy="719065"/>
          </a:xfrm>
          <a:prstGeom prst="curvedRightArrow">
            <a:avLst/>
          </a:prstGeom>
          <a:solidFill>
            <a:schemeClr val="accent2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58757197-DBA0-414E-8E8A-5F362824A6C1}"/>
              </a:ext>
            </a:extLst>
          </p:cNvPr>
          <p:cNvSpPr/>
          <p:nvPr/>
        </p:nvSpPr>
        <p:spPr>
          <a:xfrm flipH="1" flipV="1">
            <a:off x="8966716" y="2643803"/>
            <a:ext cx="217638" cy="719065"/>
          </a:xfrm>
          <a:prstGeom prst="curvedRightArrow">
            <a:avLst/>
          </a:prstGeom>
          <a:solidFill>
            <a:schemeClr val="accent2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17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/>
      <p:bldP spid="12" grpId="0"/>
      <p:bldP spid="4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F9870-1A4D-4F86-A833-8E7B9C0D9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529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Combining all components and menu setup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C9CD00-377F-4DEE-A231-D7AA6EB95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9928" y="1204733"/>
            <a:ext cx="8612144" cy="52114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4635CD7-684C-407D-9A83-3A94D87A9032}"/>
              </a:ext>
            </a:extLst>
          </p:cNvPr>
          <p:cNvSpPr/>
          <p:nvPr/>
        </p:nvSpPr>
        <p:spPr>
          <a:xfrm>
            <a:off x="4660779" y="3810459"/>
            <a:ext cx="1908698" cy="151614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&lt;&lt;&lt;</a:t>
            </a:r>
          </a:p>
          <a:p>
            <a:pPr algn="ctr"/>
            <a:r>
              <a:rPr lang="en-US" sz="2400" b="1" dirty="0"/>
              <a:t>Setup</a:t>
            </a:r>
          </a:p>
          <a:p>
            <a:pPr algn="ctr"/>
            <a:r>
              <a:rPr lang="en-US" sz="2400" b="1" dirty="0"/>
              <a:t>&gt;&gt;&gt;</a:t>
            </a:r>
          </a:p>
        </p:txBody>
      </p:sp>
    </p:spTree>
    <p:extLst>
      <p:ext uri="{BB962C8B-B14F-4D97-AF65-F5344CB8AC3E}">
        <p14:creationId xmlns:p14="http://schemas.microsoft.com/office/powerpoint/2010/main" val="376728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63DEDDCA-4A45-4D10-BA3B-82B54B508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893" y="120509"/>
            <a:ext cx="2314898" cy="952633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BA8D4E9D-76FC-4A71-9983-D658E7A21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717" y="2033393"/>
            <a:ext cx="2305372" cy="971686"/>
          </a:xfrm>
          <a:prstGeom prst="rect">
            <a:avLst/>
          </a:prstGeom>
        </p:spPr>
      </p:pic>
      <p:pic>
        <p:nvPicPr>
          <p:cNvPr id="9" name="Picture 8" descr="Table&#10;&#10;Description automatically generated with medium confidence">
            <a:extLst>
              <a:ext uri="{FF2B5EF4-FFF2-40B4-BE49-F238E27FC236}">
                <a16:creationId xmlns:a16="http://schemas.microsoft.com/office/drawing/2014/main" id="{B43CB377-A9FD-45E4-9430-568C9F7D04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4" y="3866092"/>
            <a:ext cx="2286319" cy="943107"/>
          </a:xfrm>
          <a:prstGeom prst="rect">
            <a:avLst/>
          </a:prstGeom>
        </p:spPr>
      </p:pic>
      <p:pic>
        <p:nvPicPr>
          <p:cNvPr id="11" name="Picture 10" descr="A picture containing text, clock, mounted&#10;&#10;Description automatically generated">
            <a:extLst>
              <a:ext uri="{FF2B5EF4-FFF2-40B4-BE49-F238E27FC236}">
                <a16:creationId xmlns:a16="http://schemas.microsoft.com/office/drawing/2014/main" id="{48C6DDBA-6D8F-4C3D-9F39-FAF3F9482C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068" y="3872331"/>
            <a:ext cx="2305372" cy="971686"/>
          </a:xfrm>
          <a:prstGeom prst="rect">
            <a:avLst/>
          </a:prstGeom>
        </p:spPr>
      </p:pic>
      <p:pic>
        <p:nvPicPr>
          <p:cNvPr id="13" name="Picture 12" descr="A picture containing text, wall, indoor&#10;&#10;Description automatically generated">
            <a:extLst>
              <a:ext uri="{FF2B5EF4-FFF2-40B4-BE49-F238E27FC236}">
                <a16:creationId xmlns:a16="http://schemas.microsoft.com/office/drawing/2014/main" id="{44953844-618B-43BF-BC54-145F96A7C7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122" y="2057209"/>
            <a:ext cx="2276793" cy="924054"/>
          </a:xfrm>
          <a:prstGeom prst="rect">
            <a:avLst/>
          </a:prstGeom>
        </p:spPr>
      </p:pic>
      <p:pic>
        <p:nvPicPr>
          <p:cNvPr id="15" name="Picture 14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A408C6D6-5992-4C67-99F9-CE1D72A256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725" y="3900910"/>
            <a:ext cx="2276793" cy="914528"/>
          </a:xfrm>
          <a:prstGeom prst="rect">
            <a:avLst/>
          </a:prstGeom>
        </p:spPr>
      </p:pic>
      <p:pic>
        <p:nvPicPr>
          <p:cNvPr id="17" name="Picture 1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1D3A31BD-6072-4458-8272-9A01243D0D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481" y="5769806"/>
            <a:ext cx="2295845" cy="924054"/>
          </a:xfrm>
          <a:prstGeom prst="rect">
            <a:avLst/>
          </a:prstGeom>
        </p:spPr>
      </p:pic>
      <p:pic>
        <p:nvPicPr>
          <p:cNvPr id="19" name="Picture 18" descr="A picture containing text, clock, mounted&#10;&#10;Description automatically generated">
            <a:extLst>
              <a:ext uri="{FF2B5EF4-FFF2-40B4-BE49-F238E27FC236}">
                <a16:creationId xmlns:a16="http://schemas.microsoft.com/office/drawing/2014/main" id="{07E4F7C9-4226-4D1A-80AD-9FD4A9CEDD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214" y="3847040"/>
            <a:ext cx="2305372" cy="962159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809654B-D2D3-498C-B2E9-37B5B3537D79}"/>
              </a:ext>
            </a:extLst>
          </p:cNvPr>
          <p:cNvCxnSpPr>
            <a:cxnSpLocks/>
          </p:cNvCxnSpPr>
          <p:nvPr/>
        </p:nvCxnSpPr>
        <p:spPr>
          <a:xfrm flipH="1">
            <a:off x="3906175" y="1189608"/>
            <a:ext cx="790112" cy="74572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D35708B-552C-4760-97A9-ABDBC425F74C}"/>
              </a:ext>
            </a:extLst>
          </p:cNvPr>
          <p:cNvCxnSpPr>
            <a:cxnSpLocks/>
          </p:cNvCxnSpPr>
          <p:nvPr/>
        </p:nvCxnSpPr>
        <p:spPr>
          <a:xfrm flipH="1">
            <a:off x="1101661" y="3025794"/>
            <a:ext cx="790112" cy="74572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6A0E315-B3A7-4A3D-AC00-5F8DB001BAC6}"/>
              </a:ext>
            </a:extLst>
          </p:cNvPr>
          <p:cNvCxnSpPr>
            <a:cxnSpLocks/>
          </p:cNvCxnSpPr>
          <p:nvPr/>
        </p:nvCxnSpPr>
        <p:spPr>
          <a:xfrm>
            <a:off x="3356656" y="3056138"/>
            <a:ext cx="727331" cy="74572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A6AABBC-CCF4-4FAB-90EA-6C655FBEE4CB}"/>
              </a:ext>
            </a:extLst>
          </p:cNvPr>
          <p:cNvCxnSpPr>
            <a:cxnSpLocks/>
          </p:cNvCxnSpPr>
          <p:nvPr/>
        </p:nvCxnSpPr>
        <p:spPr>
          <a:xfrm>
            <a:off x="7371121" y="4949696"/>
            <a:ext cx="0" cy="69661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6F452D3-2271-4504-94DB-4553FFAEDD9F}"/>
              </a:ext>
            </a:extLst>
          </p:cNvPr>
          <p:cNvCxnSpPr>
            <a:cxnSpLocks/>
          </p:cNvCxnSpPr>
          <p:nvPr/>
        </p:nvCxnSpPr>
        <p:spPr>
          <a:xfrm flipH="1">
            <a:off x="7532262" y="3120368"/>
            <a:ext cx="790112" cy="74572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04BB78-D457-4ED0-9240-201EF0792AC6}"/>
              </a:ext>
            </a:extLst>
          </p:cNvPr>
          <p:cNvCxnSpPr>
            <a:cxnSpLocks/>
          </p:cNvCxnSpPr>
          <p:nvPr/>
        </p:nvCxnSpPr>
        <p:spPr>
          <a:xfrm>
            <a:off x="7190791" y="1202263"/>
            <a:ext cx="727331" cy="74572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5E8763E-2B3D-46C9-BAB9-CBED5DDF2B8F}"/>
              </a:ext>
            </a:extLst>
          </p:cNvPr>
          <p:cNvCxnSpPr>
            <a:cxnSpLocks/>
          </p:cNvCxnSpPr>
          <p:nvPr/>
        </p:nvCxnSpPr>
        <p:spPr>
          <a:xfrm>
            <a:off x="9594773" y="3101316"/>
            <a:ext cx="727331" cy="74572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D84EAF8-73BA-4E2F-858E-5DBF939D17E5}"/>
              </a:ext>
            </a:extLst>
          </p:cNvPr>
          <p:cNvSpPr txBox="1"/>
          <p:nvPr/>
        </p:nvSpPr>
        <p:spPr>
          <a:xfrm>
            <a:off x="3009530" y="1189608"/>
            <a:ext cx="114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1: Sensor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696CFF-549A-44F1-8EC1-1857AA279E22}"/>
              </a:ext>
            </a:extLst>
          </p:cNvPr>
          <p:cNvSpPr txBox="1"/>
          <p:nvPr/>
        </p:nvSpPr>
        <p:spPr>
          <a:xfrm>
            <a:off x="6607420" y="3071754"/>
            <a:ext cx="1527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1: Color Input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B15DA85-0E56-4360-A103-BAEEA82859EB}"/>
              </a:ext>
            </a:extLst>
          </p:cNvPr>
          <p:cNvSpPr txBox="1"/>
          <p:nvPr/>
        </p:nvSpPr>
        <p:spPr>
          <a:xfrm>
            <a:off x="529051" y="3016056"/>
            <a:ext cx="114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1: Yes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5BFC8C-28DA-4E3F-BFAC-6052C3041E65}"/>
              </a:ext>
            </a:extLst>
          </p:cNvPr>
          <p:cNvSpPr txBox="1"/>
          <p:nvPr/>
        </p:nvSpPr>
        <p:spPr>
          <a:xfrm>
            <a:off x="3818303" y="3005079"/>
            <a:ext cx="114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2: No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30A484-BD12-41E1-817B-4B4F150720E0}"/>
              </a:ext>
            </a:extLst>
          </p:cNvPr>
          <p:cNvSpPr txBox="1"/>
          <p:nvPr/>
        </p:nvSpPr>
        <p:spPr>
          <a:xfrm>
            <a:off x="7902163" y="1342008"/>
            <a:ext cx="1527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2: RGB LED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5764532-C322-44D3-A788-436D9236CD0B}"/>
              </a:ext>
            </a:extLst>
          </p:cNvPr>
          <p:cNvSpPr txBox="1"/>
          <p:nvPr/>
        </p:nvSpPr>
        <p:spPr>
          <a:xfrm>
            <a:off x="10011677" y="3039535"/>
            <a:ext cx="2103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2: Real Time</a:t>
            </a:r>
          </a:p>
          <a:p>
            <a:r>
              <a:rPr lang="en-US" dirty="0"/>
              <a:t>(Show sensed color)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3535D9D-6788-4408-BEC5-F86120DA9CAB}"/>
              </a:ext>
            </a:extLst>
          </p:cNvPr>
          <p:cNvSpPr txBox="1"/>
          <p:nvPr/>
        </p:nvSpPr>
        <p:spPr>
          <a:xfrm>
            <a:off x="6510766" y="5113336"/>
            <a:ext cx="1527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:OK </a:t>
            </a:r>
          </a:p>
        </p:txBody>
      </p:sp>
    </p:spTree>
    <p:extLst>
      <p:ext uri="{BB962C8B-B14F-4D97-AF65-F5344CB8AC3E}">
        <p14:creationId xmlns:p14="http://schemas.microsoft.com/office/powerpoint/2010/main" val="105960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AEE74-F06C-4F5F-8912-81BBC29BF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32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Bluetooth and User Interface for PC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9D1A38-47F4-4655-86A2-30D6BF492A4C}"/>
              </a:ext>
            </a:extLst>
          </p:cNvPr>
          <p:cNvSpPr txBox="1"/>
          <p:nvPr/>
        </p:nvSpPr>
        <p:spPr>
          <a:xfrm>
            <a:off x="6419632" y="1629709"/>
            <a:ext cx="524830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created a user interface for windows using C#.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Connecting to sensor via Bluetooth.</a:t>
            </a:r>
          </a:p>
          <a:p>
            <a:r>
              <a:rPr lang="en-US" sz="1600" dirty="0"/>
              <a:t>      (Can be disconnected from both pc and sensor itself.)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Calibration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Reading real time color and recording in a log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Sending  a specified color and lighting the 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Sending any message to display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F87DD5-5495-43C6-83E0-8BC162E8A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24" y="1629709"/>
            <a:ext cx="5248307" cy="368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0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E68AEC-3157-44A9-A536-A4E229214C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79" t="9025" r="15303" b="5051"/>
          <a:stretch/>
        </p:blipFill>
        <p:spPr>
          <a:xfrm>
            <a:off x="1741047" y="1411173"/>
            <a:ext cx="8885524" cy="50855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B66F11-D981-4D2F-A328-5AE095E0B6D0}"/>
              </a:ext>
            </a:extLst>
          </p:cNvPr>
          <p:cNvSpPr txBox="1"/>
          <p:nvPr/>
        </p:nvSpPr>
        <p:spPr>
          <a:xfrm>
            <a:off x="4204200" y="361312"/>
            <a:ext cx="3783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Complete PCB design</a:t>
            </a:r>
          </a:p>
        </p:txBody>
      </p:sp>
    </p:spTree>
    <p:extLst>
      <p:ext uri="{BB962C8B-B14F-4D97-AF65-F5344CB8AC3E}">
        <p14:creationId xmlns:p14="http://schemas.microsoft.com/office/powerpoint/2010/main" val="2384877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C7C5D1-584C-4FEA-A3D0-B0764D287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84" y="1450107"/>
            <a:ext cx="3374800" cy="38676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D190C3-E71B-48BC-80FF-133E5CD68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2445" y="1450108"/>
            <a:ext cx="3374800" cy="38676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803B74-9432-44A1-8B7D-A064FE4A695F}"/>
              </a:ext>
            </a:extLst>
          </p:cNvPr>
          <p:cNvSpPr txBox="1"/>
          <p:nvPr/>
        </p:nvSpPr>
        <p:spPr>
          <a:xfrm>
            <a:off x="2435369" y="314037"/>
            <a:ext cx="7084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We designed the PCB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57A772-0ACF-4EEA-B80A-A0B7353B3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185" y="1450107"/>
            <a:ext cx="3521759" cy="386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53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F69ED-8EFF-436A-A970-60F6D3492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51" y="-16839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Completed the physical prototype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26D15F-885F-4481-AC57-9DECC3290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472" y="1690689"/>
            <a:ext cx="3637446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52B2B8-994E-44C3-9FC1-4E4363E6A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473" y="1690688"/>
            <a:ext cx="3810820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A42DD5-C09A-4DD0-BDDE-7303B9C29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849" y="1690688"/>
            <a:ext cx="3685040" cy="435133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83EBA8C-44A4-444A-A3C0-CA20CE18925B}"/>
              </a:ext>
            </a:extLst>
          </p:cNvPr>
          <p:cNvCxnSpPr>
            <a:cxnSpLocks/>
          </p:cNvCxnSpPr>
          <p:nvPr/>
        </p:nvCxnSpPr>
        <p:spPr>
          <a:xfrm>
            <a:off x="1154491" y="1441954"/>
            <a:ext cx="656554" cy="75970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D0287D-AE4B-4F75-81A6-D042F166696B}"/>
              </a:ext>
            </a:extLst>
          </p:cNvPr>
          <p:cNvCxnSpPr>
            <a:cxnSpLocks/>
          </p:cNvCxnSpPr>
          <p:nvPr/>
        </p:nvCxnSpPr>
        <p:spPr>
          <a:xfrm>
            <a:off x="2716567" y="1027906"/>
            <a:ext cx="210789" cy="8280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BC4578-5285-4C20-8B90-1FDFD518ACAE}"/>
              </a:ext>
            </a:extLst>
          </p:cNvPr>
          <p:cNvCxnSpPr>
            <a:cxnSpLocks/>
          </p:cNvCxnSpPr>
          <p:nvPr/>
        </p:nvCxnSpPr>
        <p:spPr>
          <a:xfrm flipH="1">
            <a:off x="3837010" y="1510344"/>
            <a:ext cx="504007" cy="7815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E32B88-478A-4E78-9D23-C269E00731F4}"/>
              </a:ext>
            </a:extLst>
          </p:cNvPr>
          <p:cNvCxnSpPr>
            <a:cxnSpLocks/>
          </p:cNvCxnSpPr>
          <p:nvPr/>
        </p:nvCxnSpPr>
        <p:spPr>
          <a:xfrm flipV="1">
            <a:off x="838200" y="3866357"/>
            <a:ext cx="316291" cy="9275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0AAA0FE-ECA0-4979-B925-833F80E0B70F}"/>
              </a:ext>
            </a:extLst>
          </p:cNvPr>
          <p:cNvCxnSpPr>
            <a:cxnSpLocks/>
          </p:cNvCxnSpPr>
          <p:nvPr/>
        </p:nvCxnSpPr>
        <p:spPr>
          <a:xfrm flipH="1" flipV="1">
            <a:off x="2813352" y="3512697"/>
            <a:ext cx="373731" cy="50027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DC8B986-DE38-4A2A-AF75-4A47CB352E73}"/>
              </a:ext>
            </a:extLst>
          </p:cNvPr>
          <p:cNvCxnSpPr>
            <a:cxnSpLocks/>
          </p:cNvCxnSpPr>
          <p:nvPr/>
        </p:nvCxnSpPr>
        <p:spPr>
          <a:xfrm flipH="1" flipV="1">
            <a:off x="2664258" y="5653263"/>
            <a:ext cx="315405" cy="5920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F31A57F-2783-4D11-8DEE-A7CEB00A431C}"/>
              </a:ext>
            </a:extLst>
          </p:cNvPr>
          <p:cNvSpPr txBox="1"/>
          <p:nvPr/>
        </p:nvSpPr>
        <p:spPr>
          <a:xfrm>
            <a:off x="1867278" y="389802"/>
            <a:ext cx="1698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Power regulator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B931DE-E1B4-4427-856E-F3CC85702DA2}"/>
              </a:ext>
            </a:extLst>
          </p:cNvPr>
          <p:cNvSpPr txBox="1"/>
          <p:nvPr/>
        </p:nvSpPr>
        <p:spPr>
          <a:xfrm>
            <a:off x="168700" y="1081960"/>
            <a:ext cx="1698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For Display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4E7AA2-4A61-466D-9956-238C701D75E7}"/>
              </a:ext>
            </a:extLst>
          </p:cNvPr>
          <p:cNvSpPr txBox="1"/>
          <p:nvPr/>
        </p:nvSpPr>
        <p:spPr>
          <a:xfrm>
            <a:off x="4305473" y="1073396"/>
            <a:ext cx="1698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Sensor Controller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B75D26-F24D-4250-91EB-81F8CB28B9D0}"/>
              </a:ext>
            </a:extLst>
          </p:cNvPr>
          <p:cNvSpPr txBox="1"/>
          <p:nvPr/>
        </p:nvSpPr>
        <p:spPr>
          <a:xfrm>
            <a:off x="23706" y="4903403"/>
            <a:ext cx="1698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Bluetooth module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919463-5C58-403E-A092-986840E7CA91}"/>
              </a:ext>
            </a:extLst>
          </p:cNvPr>
          <p:cNvSpPr txBox="1"/>
          <p:nvPr/>
        </p:nvSpPr>
        <p:spPr>
          <a:xfrm>
            <a:off x="2901680" y="6254493"/>
            <a:ext cx="1698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Keypad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1E39E9-D9DA-4B79-B120-0B64B57138BA}"/>
              </a:ext>
            </a:extLst>
          </p:cNvPr>
          <p:cNvSpPr txBox="1"/>
          <p:nvPr/>
        </p:nvSpPr>
        <p:spPr>
          <a:xfrm>
            <a:off x="2739607" y="4088540"/>
            <a:ext cx="1698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Microchip</a:t>
            </a:r>
          </a:p>
        </p:txBody>
      </p:sp>
    </p:spTree>
    <p:extLst>
      <p:ext uri="{BB962C8B-B14F-4D97-AF65-F5344CB8AC3E}">
        <p14:creationId xmlns:p14="http://schemas.microsoft.com/office/powerpoint/2010/main" val="380596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  <p:bldP spid="24" grpId="0"/>
      <p:bldP spid="25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0492E-4861-4207-A8AC-A9C4A81BB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2166"/>
            <a:ext cx="10515600" cy="5759713"/>
          </a:xfrm>
        </p:spPr>
        <p:txBody>
          <a:bodyPr/>
          <a:lstStyle/>
          <a:p>
            <a:r>
              <a:rPr lang="en-US" dirty="0"/>
              <a:t>Using  one white LED and 3 LDRs with RBG filters 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(Selected to implement, because results were accurate enough!)</a:t>
            </a:r>
          </a:p>
          <a:p>
            <a:pPr marL="0" indent="0">
              <a:buNone/>
            </a:pPr>
            <a:endParaRPr lang="en-US" sz="2000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893E-7C0C-4DB1-9802-5277BD7C39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14" r="24859" b="40337"/>
          <a:stretch/>
        </p:blipFill>
        <p:spPr>
          <a:xfrm>
            <a:off x="8455169" y="2557093"/>
            <a:ext cx="2898631" cy="299342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D7F887E-8195-4AAE-8466-3CE283A24BBA}"/>
              </a:ext>
            </a:extLst>
          </p:cNvPr>
          <p:cNvCxnSpPr>
            <a:cxnSpLocks/>
          </p:cNvCxnSpPr>
          <p:nvPr/>
        </p:nvCxnSpPr>
        <p:spPr>
          <a:xfrm flipV="1">
            <a:off x="7776839" y="4248189"/>
            <a:ext cx="1053125" cy="56572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3EFFCB-A5A5-41EF-B459-7E01D41EEC22}"/>
              </a:ext>
            </a:extLst>
          </p:cNvPr>
          <p:cNvCxnSpPr>
            <a:cxnSpLocks/>
          </p:cNvCxnSpPr>
          <p:nvPr/>
        </p:nvCxnSpPr>
        <p:spPr>
          <a:xfrm flipV="1">
            <a:off x="8829964" y="5005571"/>
            <a:ext cx="500467" cy="116440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129B5C-CB79-4FAD-B677-B44A7DAEFFFC}"/>
              </a:ext>
            </a:extLst>
          </p:cNvPr>
          <p:cNvCxnSpPr>
            <a:cxnSpLocks/>
          </p:cNvCxnSpPr>
          <p:nvPr/>
        </p:nvCxnSpPr>
        <p:spPr>
          <a:xfrm flipV="1">
            <a:off x="9923133" y="4527585"/>
            <a:ext cx="0" cy="15501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108F62-9B08-4A27-8976-B6C4ED1FEF99}"/>
              </a:ext>
            </a:extLst>
          </p:cNvPr>
          <p:cNvCxnSpPr>
            <a:cxnSpLocks/>
          </p:cNvCxnSpPr>
          <p:nvPr/>
        </p:nvCxnSpPr>
        <p:spPr>
          <a:xfrm flipH="1" flipV="1">
            <a:off x="10399963" y="4053804"/>
            <a:ext cx="707255" cy="181069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75E5876-6050-4FD2-AE30-4ECD31C6054B}"/>
              </a:ext>
            </a:extLst>
          </p:cNvPr>
          <p:cNvSpPr txBox="1"/>
          <p:nvPr/>
        </p:nvSpPr>
        <p:spPr>
          <a:xfrm>
            <a:off x="6633569" y="4749553"/>
            <a:ext cx="1275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White LED</a:t>
            </a:r>
          </a:p>
          <a:p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1B28AA-624D-43E2-83B6-3DDF48B27AB4}"/>
              </a:ext>
            </a:extLst>
          </p:cNvPr>
          <p:cNvSpPr txBox="1"/>
          <p:nvPr/>
        </p:nvSpPr>
        <p:spPr>
          <a:xfrm>
            <a:off x="7651131" y="6248420"/>
            <a:ext cx="2180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LDR with </a:t>
            </a:r>
          </a:p>
          <a:p>
            <a:pPr algn="ctr"/>
            <a:r>
              <a:rPr lang="en-US" sz="1400" b="1" dirty="0"/>
              <a:t>Green filter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CDE090-C248-4EA0-9BB9-5C784250C85C}"/>
              </a:ext>
            </a:extLst>
          </p:cNvPr>
          <p:cNvSpPr txBox="1"/>
          <p:nvPr/>
        </p:nvSpPr>
        <p:spPr>
          <a:xfrm>
            <a:off x="8926939" y="6159304"/>
            <a:ext cx="2180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LDR with</a:t>
            </a:r>
          </a:p>
          <a:p>
            <a:pPr algn="ctr"/>
            <a:r>
              <a:rPr lang="en-US" sz="1400" b="1" dirty="0"/>
              <a:t>Blue filter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87FC73-FDA9-4060-A916-C11AE868B7F4}"/>
              </a:ext>
            </a:extLst>
          </p:cNvPr>
          <p:cNvSpPr txBox="1"/>
          <p:nvPr/>
        </p:nvSpPr>
        <p:spPr>
          <a:xfrm>
            <a:off x="10185205" y="5950062"/>
            <a:ext cx="2180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LDR with </a:t>
            </a:r>
          </a:p>
          <a:p>
            <a:pPr algn="ctr"/>
            <a:r>
              <a:rPr lang="en-US" sz="1400" b="1" dirty="0"/>
              <a:t>Red filter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98429B-7171-4B58-BD49-815CD4858FEA}"/>
              </a:ext>
            </a:extLst>
          </p:cNvPr>
          <p:cNvSpPr txBox="1"/>
          <p:nvPr/>
        </p:nvSpPr>
        <p:spPr>
          <a:xfrm>
            <a:off x="987348" y="3204556"/>
            <a:ext cx="6789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color filter lets pass only one main color (R,G or B).Therefore, using each LDRs resistance values at a given time we can measure </a:t>
            </a:r>
          </a:p>
          <a:p>
            <a:r>
              <a:rPr lang="en-US" dirty="0"/>
              <a:t>the amount of each color reflected from the object.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7E43F8-65A5-4BF6-BB3E-2F9CA7513E45}"/>
              </a:ext>
            </a:extLst>
          </p:cNvPr>
          <p:cNvSpPr txBox="1"/>
          <p:nvPr/>
        </p:nvSpPr>
        <p:spPr>
          <a:xfrm>
            <a:off x="961491" y="4459861"/>
            <a:ext cx="55487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experimenting with several calibration procedures,  we could detect both primary colors and secondary colors accurately.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8F71491F-4DFE-4B62-A43E-4D73E19E0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Two basic ideas for the sensing part (contd.)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62D6B9-8F88-49ED-B564-DE50B40D1FB8}"/>
              </a:ext>
            </a:extLst>
          </p:cNvPr>
          <p:cNvSpPr txBox="1"/>
          <p:nvPr/>
        </p:nvSpPr>
        <p:spPr>
          <a:xfrm>
            <a:off x="987348" y="5717219"/>
            <a:ext cx="6927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visualizing the almost equal color of the object (on the screen), we verified that the sensor is working correctly.</a:t>
            </a:r>
          </a:p>
        </p:txBody>
      </p:sp>
    </p:spTree>
    <p:extLst>
      <p:ext uri="{BB962C8B-B14F-4D97-AF65-F5344CB8AC3E}">
        <p14:creationId xmlns:p14="http://schemas.microsoft.com/office/powerpoint/2010/main" val="2467680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B3551-EBD4-45CD-A42F-4323AC66C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923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i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071958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E601A-F3B6-4CA0-A3C9-67E69CFD8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Problems came on the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D50A9-77BD-4C84-BF67-9F70D4BC5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4805363"/>
          </a:xfrm>
        </p:spPr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r>
              <a:rPr lang="en-US" sz="7200" dirty="0">
                <a:solidFill>
                  <a:schemeClr val="bg1">
                    <a:lumMod val="50000"/>
                  </a:schemeClr>
                </a:solidFill>
              </a:rPr>
              <a:t>                       Here we are focused on the problems we experienced in the selected prototype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endParaRPr lang="en-US" sz="7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7200" dirty="0"/>
              <a:t>Filters used for each LDR was not doing the filtering process equally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dirty="0"/>
              <a:t>     (The amount of passing of light per each color in each  filter was different due to selecting various materials</a:t>
            </a:r>
          </a:p>
          <a:p>
            <a:pPr marL="0" indent="0">
              <a:buNone/>
            </a:pPr>
            <a:r>
              <a:rPr lang="en-US" sz="7200" dirty="0"/>
              <a:t>      and thicknesses of filters.)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dirty="0"/>
              <a:t>     </a:t>
            </a:r>
          </a:p>
          <a:p>
            <a:pPr marL="0" indent="0">
              <a:buNone/>
            </a:pPr>
            <a:r>
              <a:rPr lang="en-US" sz="7200" dirty="0">
                <a:solidFill>
                  <a:schemeClr val="accent1">
                    <a:lumMod val="75000"/>
                  </a:schemeClr>
                </a:solidFill>
              </a:rPr>
              <a:t>    We are experimenting for a proper filter  </a:t>
            </a:r>
          </a:p>
          <a:p>
            <a:pPr marL="0" indent="0">
              <a:buNone/>
            </a:pPr>
            <a:r>
              <a:rPr lang="en-US" sz="7200" dirty="0">
                <a:solidFill>
                  <a:schemeClr val="accent1">
                    <a:lumMod val="75000"/>
                  </a:schemeClr>
                </a:solidFill>
              </a:rPr>
              <a:t>    material and accurate calibration technique.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pPr marL="0" indent="0">
              <a:buNone/>
            </a:pPr>
            <a:r>
              <a:rPr lang="en-US" sz="2000" dirty="0"/>
              <a:t>  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1CF904-EC9A-4B53-A82E-C872565E2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139" y="3692642"/>
            <a:ext cx="5635690" cy="280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88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D3AFB-B0A9-4C5C-BFCD-3792A2574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65024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Limited number of available  pins</a:t>
            </a:r>
          </a:p>
          <a:p>
            <a:pPr marL="0" indent="0">
              <a:buNone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To connect the keypad, we had to use  7 pins leaving us only one pin for other tasks</a:t>
            </a:r>
          </a:p>
          <a:p>
            <a:pPr marL="457200" lvl="1" indent="0">
              <a:buNone/>
            </a:pPr>
            <a:r>
              <a:rPr lang="en-US" sz="1900" dirty="0"/>
              <a:t>         </a:t>
            </a:r>
            <a:r>
              <a:rPr lang="en-US" sz="1900" dirty="0">
                <a:solidFill>
                  <a:schemeClr val="accent1">
                    <a:lumMod val="75000"/>
                  </a:schemeClr>
                </a:solidFill>
              </a:rPr>
              <a:t>Using resistors and implementing another circuit we were able to connect keypad with only one         	 analog pin</a:t>
            </a:r>
          </a:p>
          <a:p>
            <a:pPr marL="457200" lvl="1" indent="0">
              <a:buNone/>
            </a:pPr>
            <a:endParaRPr lang="en-US" sz="1900" dirty="0">
              <a:solidFill>
                <a:schemeClr val="accent1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To connect the display , we wanted 7 more pins</a:t>
            </a:r>
          </a:p>
          <a:p>
            <a:pPr marL="457200" lvl="1" indent="0">
              <a:buNone/>
            </a:pPr>
            <a:r>
              <a:rPr lang="en-US" sz="1900" dirty="0">
                <a:solidFill>
                  <a:schemeClr val="accent1">
                    <a:lumMod val="75000"/>
                  </a:schemeClr>
                </a:solidFill>
              </a:rPr>
              <a:t>         Using I2C or SPI protocols to minimize the pins required.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C49C377-9F0B-45B1-802B-BBD419CE8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Problems came on the way (Contd.)</a:t>
            </a:r>
          </a:p>
        </p:txBody>
      </p:sp>
    </p:spTree>
    <p:extLst>
      <p:ext uri="{BB962C8B-B14F-4D97-AF65-F5344CB8AC3E}">
        <p14:creationId xmlns:p14="http://schemas.microsoft.com/office/powerpoint/2010/main" val="2385195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D3D98D-9845-4453-A6E0-A7CC26DF9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4163" y="2416629"/>
            <a:ext cx="7210466" cy="4559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DFE3DC-907B-4F93-BEAC-5087A42234D1}"/>
              </a:ext>
            </a:extLst>
          </p:cNvPr>
          <p:cNvSpPr txBox="1"/>
          <p:nvPr/>
        </p:nvSpPr>
        <p:spPr>
          <a:xfrm>
            <a:off x="744894" y="326572"/>
            <a:ext cx="1103033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   Using only one PWM pin to control the OUTPUT LED was a requirement.</a:t>
            </a:r>
          </a:p>
          <a:p>
            <a:endParaRPr lang="en-US" sz="2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     We used a CD4017 to switch between RGBs at 1kHz frequency. And we changed the   PWM    	synchronously.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     We used a separate circuit for generate PWM.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121117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C2793-333F-4F2F-8EF5-798D28257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9976"/>
            <a:ext cx="10515600" cy="3806987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   The distance from the sensor to the object affect the RGB values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  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We  have two possible solutions.</a:t>
            </a:r>
          </a:p>
          <a:p>
            <a:pPr marL="0" indent="0">
              <a:buNone/>
            </a:pP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	Making the enclosure to have a fixed distance between sensor and object</a:t>
            </a:r>
          </a:p>
          <a:p>
            <a:pPr marL="457200" lvl="1" indent="0">
              <a:buNone/>
            </a:pP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	Using proximity sensor and program it to measure the distance and re-scale 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      the RBG values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83D6B4-ECA6-4838-A994-4479056F8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Problems came on the way (Contd.)</a:t>
            </a:r>
          </a:p>
        </p:txBody>
      </p:sp>
    </p:spTree>
    <p:extLst>
      <p:ext uri="{BB962C8B-B14F-4D97-AF65-F5344CB8AC3E}">
        <p14:creationId xmlns:p14="http://schemas.microsoft.com/office/powerpoint/2010/main" val="915425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597E8-D58C-47FD-A53B-2654BD5EC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0525"/>
            <a:ext cx="9144000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RGB COLOR SENSOR PROJECT</a:t>
            </a:r>
            <a:br>
              <a:rPr lang="en-US" b="1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Team Sagittarius </a:t>
            </a:r>
            <a:endParaRPr lang="en-US" sz="4400" b="1" dirty="0">
              <a:solidFill>
                <a:schemeClr val="tx2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2871BA-69E4-4C7A-A1CB-35C50615E4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/>
              <a:t>Progress and summary – Week 04</a:t>
            </a:r>
          </a:p>
        </p:txBody>
      </p:sp>
    </p:spTree>
    <p:extLst>
      <p:ext uri="{BB962C8B-B14F-4D97-AF65-F5344CB8AC3E}">
        <p14:creationId xmlns:p14="http://schemas.microsoft.com/office/powerpoint/2010/main" val="966933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AF734-8C00-4C24-96AB-E9F877F44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52" y="1825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Calibration of the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2ADD9-2C4B-4937-9FE4-54B201EAA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84" y="1343818"/>
            <a:ext cx="11412985" cy="4351338"/>
          </a:xfrm>
        </p:spPr>
        <p:txBody>
          <a:bodyPr/>
          <a:lstStyle/>
          <a:p>
            <a:r>
              <a:rPr lang="en-US" sz="2000" dirty="0"/>
              <a:t>Calibration was essential because each of the filters did not response to white light equally.</a:t>
            </a:r>
          </a:p>
          <a:p>
            <a:pPr marL="0" indent="0">
              <a:buNone/>
            </a:pPr>
            <a:r>
              <a:rPr lang="en-US" sz="2000" dirty="0"/>
              <a:t>     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Therefore, non-linear regression methods were used to transform RGB values to a common ground.</a:t>
            </a:r>
          </a:p>
          <a:p>
            <a:endParaRPr lang="en-US" sz="2400" dirty="0"/>
          </a:p>
          <a:p>
            <a:endParaRPr lang="en-US" dirty="0"/>
          </a:p>
        </p:txBody>
      </p:sp>
      <p:pic>
        <p:nvPicPr>
          <p:cNvPr id="5" name="Picture 4" descr="Chart, line chart, histogram&#10;&#10;Description automatically generated">
            <a:extLst>
              <a:ext uri="{FF2B5EF4-FFF2-40B4-BE49-F238E27FC236}">
                <a16:creationId xmlns:a16="http://schemas.microsoft.com/office/drawing/2014/main" id="{B62CF67E-D21B-4234-A1D2-58E0F649CE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2" t="734" r="462" b="50542"/>
          <a:stretch/>
        </p:blipFill>
        <p:spPr>
          <a:xfrm>
            <a:off x="392545" y="3083374"/>
            <a:ext cx="5318644" cy="3534929"/>
          </a:xfrm>
          <a:prstGeom prst="rect">
            <a:avLst/>
          </a:prstGeom>
        </p:spPr>
      </p:pic>
      <p:pic>
        <p:nvPicPr>
          <p:cNvPr id="7" name="Picture 6" descr="Chart, line chart, histogram&#10;&#10;Description automatically generated">
            <a:extLst>
              <a:ext uri="{FF2B5EF4-FFF2-40B4-BE49-F238E27FC236}">
                <a16:creationId xmlns:a16="http://schemas.microsoft.com/office/drawing/2014/main" id="{BD0DF4D6-74F3-4F61-BF4F-FC6FE56990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6060489" y="3008328"/>
            <a:ext cx="5394036" cy="3609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967195-97F1-4C4C-94BB-7F032CE35969}"/>
              </a:ext>
            </a:extLst>
          </p:cNvPr>
          <p:cNvSpPr txBox="1"/>
          <p:nvPr/>
        </p:nvSpPr>
        <p:spPr>
          <a:xfrm>
            <a:off x="2006981" y="2475624"/>
            <a:ext cx="8481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For white light  -  Changing the distance between sensor and object (hence the ripples)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530F17-718D-4528-A4EB-A78A5503BEDA}"/>
              </a:ext>
            </a:extLst>
          </p:cNvPr>
          <p:cNvSpPr txBox="1"/>
          <p:nvPr/>
        </p:nvSpPr>
        <p:spPr>
          <a:xfrm>
            <a:off x="207884" y="2372644"/>
            <a:ext cx="3175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Hyperactive RED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AFE95D-ECE0-49C8-B9C9-F77EC50A0CF6}"/>
              </a:ext>
            </a:extLst>
          </p:cNvPr>
          <p:cNvCxnSpPr/>
          <p:nvPr/>
        </p:nvCxnSpPr>
        <p:spPr>
          <a:xfrm>
            <a:off x="1074198" y="2665326"/>
            <a:ext cx="932783" cy="9478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06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2363</TotalTime>
  <Words>1272</Words>
  <Application>Microsoft Office PowerPoint</Application>
  <PresentationFormat>Widescreen</PresentationFormat>
  <Paragraphs>203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Helvetica</vt:lpstr>
      <vt:lpstr>Wingdings</vt:lpstr>
      <vt:lpstr>Office Theme</vt:lpstr>
      <vt:lpstr>RGB COLOR SENSOR PROJECT Team Sagittarius </vt:lpstr>
      <vt:lpstr>Two basic ideas for the sensing part</vt:lpstr>
      <vt:lpstr>Two basic ideas for the sensing part (contd.)</vt:lpstr>
      <vt:lpstr>Problems came on the way</vt:lpstr>
      <vt:lpstr>Problems came on the way (Contd.)</vt:lpstr>
      <vt:lpstr>PowerPoint Presentation</vt:lpstr>
      <vt:lpstr>Problems came on the way (Contd.)</vt:lpstr>
      <vt:lpstr>RGB COLOR SENSOR PROJECT Team Sagittarius </vt:lpstr>
      <vt:lpstr>Calibration of the Sensor</vt:lpstr>
      <vt:lpstr>PowerPoint Presentation</vt:lpstr>
      <vt:lpstr>It worked out fine!</vt:lpstr>
      <vt:lpstr>This calibration is only for current set up</vt:lpstr>
      <vt:lpstr>Keypad and connections</vt:lpstr>
      <vt:lpstr>Keypad and connections</vt:lpstr>
      <vt:lpstr>Using I2C backpack module</vt:lpstr>
      <vt:lpstr>Making our own library for LCD Display</vt:lpstr>
      <vt:lpstr>PowerPoint Presentation</vt:lpstr>
      <vt:lpstr>Output LED and managing with 1 PWM</vt:lpstr>
      <vt:lpstr>Getting the maximum switching speed</vt:lpstr>
      <vt:lpstr>PowerPoint Presentation</vt:lpstr>
      <vt:lpstr>RGB COLOR SENSOR PROJECT Team Sagittarius </vt:lpstr>
      <vt:lpstr>Problem with previous keypad implementation</vt:lpstr>
      <vt:lpstr>PowerPoint Presentation</vt:lpstr>
      <vt:lpstr>Combining all components and menu setup</vt:lpstr>
      <vt:lpstr>PowerPoint Presentation</vt:lpstr>
      <vt:lpstr>Bluetooth and User Interface for PC</vt:lpstr>
      <vt:lpstr>PowerPoint Presentation</vt:lpstr>
      <vt:lpstr>PowerPoint Presentation</vt:lpstr>
      <vt:lpstr>Completed the physical prototype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RGB COLOR SENSOR PROJECT Team Sagittarius</dc:title>
  <dc:creator>Pasindu Prabhashwara</dc:creator>
  <cp:lastModifiedBy>Pasindu Prabhashwara</cp:lastModifiedBy>
  <cp:revision>95</cp:revision>
  <dcterms:created xsi:type="dcterms:W3CDTF">2021-04-20T14:47:29Z</dcterms:created>
  <dcterms:modified xsi:type="dcterms:W3CDTF">2021-08-02T11:52:00Z</dcterms:modified>
</cp:coreProperties>
</file>